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0"/>
  </p:handoutMasterIdLst>
  <p:sldIdLst>
    <p:sldId id="455" r:id="rId2"/>
    <p:sldId id="733" r:id="rId3"/>
    <p:sldId id="725" r:id="rId4"/>
    <p:sldId id="716" r:id="rId5"/>
    <p:sldId id="765" r:id="rId6"/>
    <p:sldId id="718" r:id="rId7"/>
    <p:sldId id="766" r:id="rId8"/>
    <p:sldId id="767" r:id="rId9"/>
    <p:sldId id="768" r:id="rId10"/>
    <p:sldId id="715" r:id="rId11"/>
    <p:sldId id="734" r:id="rId12"/>
    <p:sldId id="736" r:id="rId13"/>
    <p:sldId id="717" r:id="rId14"/>
    <p:sldId id="820" r:id="rId15"/>
    <p:sldId id="821" r:id="rId16"/>
    <p:sldId id="824" r:id="rId17"/>
    <p:sldId id="760" r:id="rId18"/>
    <p:sldId id="726" r:id="rId19"/>
    <p:sldId id="737" r:id="rId20"/>
    <p:sldId id="761" r:id="rId21"/>
    <p:sldId id="762" r:id="rId22"/>
    <p:sldId id="763" r:id="rId23"/>
    <p:sldId id="739" r:id="rId24"/>
    <p:sldId id="740" r:id="rId25"/>
    <p:sldId id="785" r:id="rId26"/>
    <p:sldId id="742" r:id="rId27"/>
    <p:sldId id="822" r:id="rId28"/>
    <p:sldId id="82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C9C9"/>
    <a:srgbClr val="FF0000"/>
    <a:srgbClr val="FFC000"/>
    <a:srgbClr val="FFFFFF"/>
    <a:srgbClr val="FF9393"/>
    <a:srgbClr val="79DCFF"/>
    <a:srgbClr val="B686DA"/>
    <a:srgbClr val="92D05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360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CE7C-AB0C-1EFA-0C2B-19E434F221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A0085-1798-FEE2-9765-08F787FFDF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9279F-C9A8-439E-B76B-E368D2AD414D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2C2D0-70FE-1227-8BFA-DEF74835D1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413A2-3550-3C62-C8CB-8B585A2379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3ADFA-744E-4EA7-B991-D1FABEA08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30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058EA7B-37EA-4343-BAA1-222C6AE3037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64F05-4BD1-4B3B-ACCA-EDFC2A78F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73CF920-28A1-01F3-CF43-64F84BCF7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565886-4048-9F1B-6A37-33D852BD6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03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35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5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9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313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4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0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2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4D46C-11A6-6CC5-867F-E8A208266838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0C864-C4CB-DF1F-8182-698F5A12D5A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-2700000">
            <a:off x="-847179" y="4679"/>
            <a:ext cx="2228722" cy="584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DBD33C-0F19-AFE5-8F77-3B7DDB22481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00000">
            <a:off x="10834841" y="4679"/>
            <a:ext cx="2228722" cy="5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6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YouTube Sans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YouTube Sans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3.png"/><Relationship Id="rId7" Type="http://schemas.openxmlformats.org/officeDocument/2006/relationships/image" Target="../media/image3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35.png"/><Relationship Id="rId4" Type="http://schemas.openxmlformats.org/officeDocument/2006/relationships/image" Target="../media/image54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uk-UA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Копіювання міх процесорами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6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F031-C4BA-89B3-7955-56D94DB6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Виділення пам</a:t>
            </a:r>
            <a:r>
              <a:rPr lang="en-US" dirty="0"/>
              <a:t>’</a:t>
            </a:r>
            <a:r>
              <a:rPr lang="uk-UA" dirty="0"/>
              <a:t>яті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E0023-D951-9B4C-0C84-514D0A819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942214" cy="4351337"/>
          </a:xfrm>
        </p:spPr>
        <p:txBody>
          <a:bodyPr/>
          <a:lstStyle/>
          <a:p>
            <a:r>
              <a:rPr lang="uk-UA" b="1" dirty="0"/>
              <a:t>Лінійна арена</a:t>
            </a:r>
            <a:r>
              <a:rPr lang="en-US" b="1" dirty="0"/>
              <a:t>/Linear arena </a:t>
            </a:r>
            <a:r>
              <a:rPr lang="en-US" dirty="0"/>
              <a:t>– </a:t>
            </a:r>
            <a:r>
              <a:rPr lang="uk-UA" dirty="0"/>
              <a:t>це об</a:t>
            </a:r>
            <a:r>
              <a:rPr lang="en-US" dirty="0"/>
              <a:t>’</a:t>
            </a:r>
            <a:r>
              <a:rPr lang="uk-UA" dirty="0"/>
              <a:t>єкт який виділяє пам</a:t>
            </a:r>
            <a:r>
              <a:rPr lang="en-US" dirty="0"/>
              <a:t>’</a:t>
            </a:r>
            <a:r>
              <a:rPr lang="uk-UA" dirty="0"/>
              <a:t>ять застосовуючи блок якого він розділює на менші частини</a:t>
            </a:r>
            <a:r>
              <a:rPr lang="en-US" dirty="0"/>
              <a:t>/</a:t>
            </a:r>
            <a:r>
              <a:rPr lang="uk-UA" dirty="0"/>
              <a:t>виділення</a:t>
            </a:r>
          </a:p>
          <a:p>
            <a:pPr lvl="1"/>
            <a:r>
              <a:rPr lang="uk-UA" dirty="0"/>
              <a:t>У собі, він зберігає великий блок пам</a:t>
            </a:r>
            <a:r>
              <a:rPr lang="en-US" dirty="0"/>
              <a:t>’</a:t>
            </a:r>
            <a:r>
              <a:rPr lang="uk-UA" dirty="0"/>
              <a:t>яті, яку він отримав з </a:t>
            </a:r>
            <a:r>
              <a:rPr lang="en-US" dirty="0"/>
              <a:t>OS/DX12</a:t>
            </a:r>
          </a:p>
          <a:p>
            <a:pPr lvl="1"/>
            <a:r>
              <a:rPr lang="uk-UA" dirty="0"/>
              <a:t>Коли аплікація хоче виділити пам</a:t>
            </a:r>
            <a:r>
              <a:rPr lang="en-US" dirty="0"/>
              <a:t>’</a:t>
            </a:r>
            <a:r>
              <a:rPr lang="uk-UA" dirty="0"/>
              <a:t>ять для ресурсу, вона просить арену за частину пам</a:t>
            </a:r>
            <a:r>
              <a:rPr lang="en-US" dirty="0"/>
              <a:t>’</a:t>
            </a:r>
            <a:r>
              <a:rPr lang="uk-UA" dirty="0"/>
              <a:t>ять, і вона її повертає</a:t>
            </a:r>
          </a:p>
          <a:p>
            <a:r>
              <a:rPr lang="uk-UA" dirty="0"/>
              <a:t>Якщо вже нема місця для виділення, то просто творимо помилку</a:t>
            </a:r>
            <a:r>
              <a:rPr lang="en-US" dirty="0"/>
              <a:t>. </a:t>
            </a:r>
            <a:endParaRPr lang="uk-UA" dirty="0"/>
          </a:p>
          <a:p>
            <a:pPr lvl="1"/>
            <a:r>
              <a:rPr lang="uk-UA" dirty="0"/>
              <a:t>У правдивих аплікаціях, можна додавати більше блоки, але для нашої, я просто буду творити блок який буде досить великий для нашої програми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DD64E3-49A7-6E10-9D08-82D7CEEA4E44}"/>
              </a:ext>
            </a:extLst>
          </p:cNvPr>
          <p:cNvSpPr/>
          <p:nvPr/>
        </p:nvSpPr>
        <p:spPr>
          <a:xfrm>
            <a:off x="7641771" y="1371600"/>
            <a:ext cx="2398816" cy="295101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B82A9D5-4BD7-9956-4D2A-78627F9D3B7B}"/>
              </a:ext>
            </a:extLst>
          </p:cNvPr>
          <p:cNvSpPr/>
          <p:nvPr/>
        </p:nvSpPr>
        <p:spPr>
          <a:xfrm>
            <a:off x="10194966" y="1371600"/>
            <a:ext cx="391886" cy="29510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7DFF82-27D3-9629-27DA-0C8AE4ED4EB2}"/>
              </a:ext>
            </a:extLst>
          </p:cNvPr>
          <p:cNvSpPr txBox="1"/>
          <p:nvPr/>
        </p:nvSpPr>
        <p:spPr>
          <a:xfrm>
            <a:off x="10628416" y="2648340"/>
            <a:ext cx="9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Розмір</a:t>
            </a:r>
            <a:endParaRPr lang="en-US" dirty="0">
              <a:latin typeface="YouTube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1E886A-EBCE-6EEC-03A6-86D210216F9E}"/>
              </a:ext>
            </a:extLst>
          </p:cNvPr>
          <p:cNvSpPr/>
          <p:nvPr/>
        </p:nvSpPr>
        <p:spPr>
          <a:xfrm>
            <a:off x="7641771" y="1371600"/>
            <a:ext cx="2398816" cy="979199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A2B3C-CFD8-B602-E298-A90FCAE9DE3F}"/>
              </a:ext>
            </a:extLst>
          </p:cNvPr>
          <p:cNvSpPr txBox="1"/>
          <p:nvPr/>
        </p:nvSpPr>
        <p:spPr>
          <a:xfrm>
            <a:off x="7641771" y="1025237"/>
            <a:ext cx="239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Лінійна арена</a:t>
            </a:r>
            <a:endParaRPr lang="en-US" dirty="0">
              <a:latin typeface="YouTube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A08E4F-4328-5BCC-DBA6-7C293F3ABC4E}"/>
              </a:ext>
            </a:extLst>
          </p:cNvPr>
          <p:cNvSpPr/>
          <p:nvPr/>
        </p:nvSpPr>
        <p:spPr>
          <a:xfrm>
            <a:off x="7641771" y="2351571"/>
            <a:ext cx="2398816" cy="504445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E4F32F-1B4E-97D8-331E-D96E5DB4A7DD}"/>
              </a:ext>
            </a:extLst>
          </p:cNvPr>
          <p:cNvSpPr/>
          <p:nvPr/>
        </p:nvSpPr>
        <p:spPr>
          <a:xfrm>
            <a:off x="7641771" y="2854244"/>
            <a:ext cx="2398816" cy="1147741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C91D1-3742-41CA-443F-E2DF6CA8125A}"/>
              </a:ext>
            </a:extLst>
          </p:cNvPr>
          <p:cNvSpPr/>
          <p:nvPr/>
        </p:nvSpPr>
        <p:spPr>
          <a:xfrm>
            <a:off x="7641771" y="4001985"/>
            <a:ext cx="2398816" cy="666996"/>
          </a:xfrm>
          <a:prstGeom prst="rect">
            <a:avLst/>
          </a:prstGeom>
          <a:solidFill>
            <a:srgbClr val="00B0F0">
              <a:alpha val="3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0C96E-009E-30F3-ECDE-A47628D5D7E5}"/>
              </a:ext>
            </a:extLst>
          </p:cNvPr>
          <p:cNvSpPr txBox="1"/>
          <p:nvPr/>
        </p:nvSpPr>
        <p:spPr>
          <a:xfrm>
            <a:off x="6483928" y="1186934"/>
            <a:ext cx="6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Used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B35037-24A3-3659-2F68-7540E909C38A}"/>
              </a:ext>
            </a:extLst>
          </p:cNvPr>
          <p:cNvCxnSpPr>
            <a:stCxn id="12" idx="3"/>
          </p:cNvCxnSpPr>
          <p:nvPr/>
        </p:nvCxnSpPr>
        <p:spPr>
          <a:xfrm>
            <a:off x="7154884" y="1371600"/>
            <a:ext cx="486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E85E96-5E7F-7ED6-BC90-23156D5414F6}"/>
              </a:ext>
            </a:extLst>
          </p:cNvPr>
          <p:cNvSpPr txBox="1"/>
          <p:nvPr/>
        </p:nvSpPr>
        <p:spPr>
          <a:xfrm>
            <a:off x="6483928" y="2166133"/>
            <a:ext cx="6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Used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7E0C18-911F-E6D4-1FCB-6B6721C3408F}"/>
              </a:ext>
            </a:extLst>
          </p:cNvPr>
          <p:cNvCxnSpPr>
            <a:stCxn id="15" idx="3"/>
          </p:cNvCxnSpPr>
          <p:nvPr/>
        </p:nvCxnSpPr>
        <p:spPr>
          <a:xfrm>
            <a:off x="7154884" y="2350799"/>
            <a:ext cx="486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2E5272-7508-287E-541E-484D1C831F1E}"/>
              </a:ext>
            </a:extLst>
          </p:cNvPr>
          <p:cNvSpPr txBox="1"/>
          <p:nvPr/>
        </p:nvSpPr>
        <p:spPr>
          <a:xfrm>
            <a:off x="6489867" y="2669578"/>
            <a:ext cx="6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Used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4A43BB-9E8F-5D5C-DBA7-EA7208AEED41}"/>
              </a:ext>
            </a:extLst>
          </p:cNvPr>
          <p:cNvCxnSpPr>
            <a:stCxn id="17" idx="3"/>
          </p:cNvCxnSpPr>
          <p:nvPr/>
        </p:nvCxnSpPr>
        <p:spPr>
          <a:xfrm>
            <a:off x="7160823" y="2854244"/>
            <a:ext cx="486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2EA08FF-79FC-3D8B-95F5-C2442C7C53B5}"/>
              </a:ext>
            </a:extLst>
          </p:cNvPr>
          <p:cNvSpPr txBox="1"/>
          <p:nvPr/>
        </p:nvSpPr>
        <p:spPr>
          <a:xfrm>
            <a:off x="6483928" y="3819091"/>
            <a:ext cx="6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Used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99CA5B-894E-6DCD-71DC-28C372A8C469}"/>
              </a:ext>
            </a:extLst>
          </p:cNvPr>
          <p:cNvCxnSpPr>
            <a:stCxn id="19" idx="3"/>
          </p:cNvCxnSpPr>
          <p:nvPr/>
        </p:nvCxnSpPr>
        <p:spPr>
          <a:xfrm>
            <a:off x="7154884" y="4003757"/>
            <a:ext cx="486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CA39423-C138-CEED-425E-FDA1136AA003}"/>
              </a:ext>
            </a:extLst>
          </p:cNvPr>
          <p:cNvSpPr txBox="1"/>
          <p:nvPr/>
        </p:nvSpPr>
        <p:spPr>
          <a:xfrm>
            <a:off x="10866694" y="1186934"/>
            <a:ext cx="100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ять</a:t>
            </a:r>
            <a:endParaRPr lang="en-US" dirty="0">
              <a:latin typeface="YouTube San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32EFF7-7686-2A7E-239D-A3DE615E353B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10040587" y="1371600"/>
            <a:ext cx="8261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4CC4511-7C21-0FB8-6FD7-44C87AB3B1FB}"/>
              </a:ext>
            </a:extLst>
          </p:cNvPr>
          <p:cNvSpPr txBox="1"/>
          <p:nvPr/>
        </p:nvSpPr>
        <p:spPr>
          <a:xfrm>
            <a:off x="6673930" y="4880588"/>
            <a:ext cx="1935679" cy="923330"/>
          </a:xfrm>
          <a:prstGeom prst="rect">
            <a:avLst/>
          </a:prstGeom>
          <a:solidFill>
            <a:srgbClr val="FFC9C9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Недостатньо місця</a:t>
            </a:r>
            <a:r>
              <a:rPr lang="en-US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виділення не вдається</a:t>
            </a:r>
            <a:endParaRPr lang="en-US" dirty="0">
              <a:latin typeface="YouTube Sans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63A5A1-5CEB-6405-12FA-B12400E86071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7641770" y="4668981"/>
            <a:ext cx="0" cy="211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768280A-C8A7-133F-D8BB-36A1A4E76021}"/>
              </a:ext>
            </a:extLst>
          </p:cNvPr>
          <p:cNvSpPr txBox="1"/>
          <p:nvPr/>
        </p:nvSpPr>
        <p:spPr>
          <a:xfrm>
            <a:off x="7641771" y="1689917"/>
            <a:ext cx="239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Буфер Глибини</a:t>
            </a:r>
            <a:endParaRPr lang="en-US" dirty="0">
              <a:latin typeface="YouTube San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60D14C-C1DB-2955-BFA0-41E9FD120B9D}"/>
              </a:ext>
            </a:extLst>
          </p:cNvPr>
          <p:cNvSpPr txBox="1"/>
          <p:nvPr/>
        </p:nvSpPr>
        <p:spPr>
          <a:xfrm>
            <a:off x="7641771" y="2427177"/>
            <a:ext cx="239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Буфер Перетворень</a:t>
            </a:r>
            <a:endParaRPr lang="en-US" dirty="0">
              <a:latin typeface="YouTube San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2ECBEC-9EE1-A5F4-0B4A-F62B11EA8607}"/>
              </a:ext>
            </a:extLst>
          </p:cNvPr>
          <p:cNvSpPr txBox="1"/>
          <p:nvPr/>
        </p:nvSpPr>
        <p:spPr>
          <a:xfrm>
            <a:off x="7641770" y="3206990"/>
            <a:ext cx="239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Текстура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96998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 animBg="1"/>
      <p:bldP spid="10" grpId="0" animBg="1"/>
      <p:bldP spid="11" grpId="0" animBg="1"/>
      <p:bldP spid="12" grpId="0"/>
      <p:bldP spid="12" grpId="1"/>
      <p:bldP spid="15" grpId="0"/>
      <p:bldP spid="15" grpId="1"/>
      <p:bldP spid="17" grpId="0"/>
      <p:bldP spid="17" grpId="1"/>
      <p:bldP spid="19" grpId="0"/>
      <p:bldP spid="21" grpId="0"/>
      <p:bldP spid="28" grpId="0" animBg="1"/>
      <p:bldP spid="32" grpId="0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F031-C4BA-89B3-7955-56D94DB6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Виділення пам</a:t>
            </a:r>
            <a:r>
              <a:rPr lang="en-US" dirty="0"/>
              <a:t>’</a:t>
            </a:r>
            <a:r>
              <a:rPr lang="uk-UA" dirty="0"/>
              <a:t>яті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E0023-D951-9B4C-0C84-514D0A819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574850" cy="4351337"/>
          </a:xfrm>
        </p:spPr>
        <p:txBody>
          <a:bodyPr/>
          <a:lstStyle/>
          <a:p>
            <a:r>
              <a:rPr lang="uk-UA" dirty="0"/>
              <a:t>Лінійна арена не може легко звільнити збереженні виділення</a:t>
            </a:r>
          </a:p>
          <a:p>
            <a:pPr lvl="1"/>
            <a:r>
              <a:rPr lang="uk-UA" dirty="0"/>
              <a:t>Лінійна арена не зберігає дані про кожне виділення, отже з точки зору арени, вона не знає де знаходяться окремі виділення</a:t>
            </a:r>
          </a:p>
          <a:p>
            <a:pPr lvl="1"/>
            <a:r>
              <a:rPr lang="uk-UA" dirty="0"/>
              <a:t>Це не буде проблема для нашої аплікації</a:t>
            </a:r>
            <a:endParaRPr lang="en-US" dirty="0"/>
          </a:p>
          <a:p>
            <a:r>
              <a:rPr lang="uk-UA" dirty="0"/>
              <a:t>Ми можемо легко очистити арену від виділень</a:t>
            </a:r>
          </a:p>
          <a:p>
            <a:pPr lvl="1"/>
            <a:r>
              <a:rPr lang="uk-UA" dirty="0"/>
              <a:t>Тільки треба присвоїти 0 до </a:t>
            </a:r>
            <a:r>
              <a:rPr lang="en-US" dirty="0"/>
              <a:t>Used</a:t>
            </a:r>
            <a:endParaRPr lang="uk-UA" dirty="0"/>
          </a:p>
          <a:p>
            <a:pPr lvl="1"/>
            <a:r>
              <a:rPr lang="uk-UA" dirty="0"/>
              <a:t>Майбутні виділення будуть переписувати попередні у пам</a:t>
            </a:r>
            <a:r>
              <a:rPr lang="en-US" dirty="0"/>
              <a:t>’</a:t>
            </a:r>
            <a:r>
              <a:rPr lang="uk-UA" dirty="0"/>
              <a:t>яті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DD64E3-49A7-6E10-9D08-82D7CEEA4E44}"/>
              </a:ext>
            </a:extLst>
          </p:cNvPr>
          <p:cNvSpPr/>
          <p:nvPr/>
        </p:nvSpPr>
        <p:spPr>
          <a:xfrm>
            <a:off x="7641771" y="1371600"/>
            <a:ext cx="2398816" cy="295101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A2B3C-CFD8-B602-E298-A90FCAE9DE3F}"/>
              </a:ext>
            </a:extLst>
          </p:cNvPr>
          <p:cNvSpPr txBox="1"/>
          <p:nvPr/>
        </p:nvSpPr>
        <p:spPr>
          <a:xfrm>
            <a:off x="7641771" y="1025237"/>
            <a:ext cx="239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Лінійна арена</a:t>
            </a:r>
            <a:endParaRPr lang="en-US" dirty="0">
              <a:latin typeface="YouTube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E4F32F-1B4E-97D8-331E-D96E5DB4A7DD}"/>
              </a:ext>
            </a:extLst>
          </p:cNvPr>
          <p:cNvSpPr/>
          <p:nvPr/>
        </p:nvSpPr>
        <p:spPr>
          <a:xfrm>
            <a:off x="7641771" y="1371600"/>
            <a:ext cx="2398816" cy="2630386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EA08FF-79FC-3D8B-95F5-C2442C7C53B5}"/>
              </a:ext>
            </a:extLst>
          </p:cNvPr>
          <p:cNvSpPr txBox="1"/>
          <p:nvPr/>
        </p:nvSpPr>
        <p:spPr>
          <a:xfrm>
            <a:off x="6483928" y="3819091"/>
            <a:ext cx="6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Used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99CA5B-894E-6DCD-71DC-28C372A8C469}"/>
              </a:ext>
            </a:extLst>
          </p:cNvPr>
          <p:cNvCxnSpPr>
            <a:stCxn id="19" idx="3"/>
          </p:cNvCxnSpPr>
          <p:nvPr/>
        </p:nvCxnSpPr>
        <p:spPr>
          <a:xfrm>
            <a:off x="7154884" y="4003757"/>
            <a:ext cx="486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CA39423-C138-CEED-425E-FDA1136AA003}"/>
              </a:ext>
            </a:extLst>
          </p:cNvPr>
          <p:cNvSpPr txBox="1"/>
          <p:nvPr/>
        </p:nvSpPr>
        <p:spPr>
          <a:xfrm>
            <a:off x="10866694" y="1186934"/>
            <a:ext cx="100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ять</a:t>
            </a:r>
            <a:endParaRPr lang="en-US" dirty="0">
              <a:latin typeface="YouTube San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32EFF7-7686-2A7E-239D-A3DE615E353B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10040587" y="1371600"/>
            <a:ext cx="8261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02ECBEC-9EE1-A5F4-0B4A-F62B11EA8607}"/>
              </a:ext>
            </a:extLst>
          </p:cNvPr>
          <p:cNvSpPr txBox="1"/>
          <p:nvPr/>
        </p:nvSpPr>
        <p:spPr>
          <a:xfrm>
            <a:off x="7644740" y="2508065"/>
            <a:ext cx="239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Дані</a:t>
            </a:r>
            <a:endParaRPr lang="en-US" dirty="0">
              <a:latin typeface="YouTub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D3BFC-BCA6-B5FD-370B-E5B73D45913B}"/>
              </a:ext>
            </a:extLst>
          </p:cNvPr>
          <p:cNvSpPr txBox="1"/>
          <p:nvPr/>
        </p:nvSpPr>
        <p:spPr>
          <a:xfrm>
            <a:off x="6483928" y="1186934"/>
            <a:ext cx="6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Used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D7A789-FBD7-F014-D36F-E73D5A7DAC3D}"/>
              </a:ext>
            </a:extLst>
          </p:cNvPr>
          <p:cNvCxnSpPr>
            <a:stCxn id="13" idx="3"/>
          </p:cNvCxnSpPr>
          <p:nvPr/>
        </p:nvCxnSpPr>
        <p:spPr>
          <a:xfrm>
            <a:off x="7154884" y="1371600"/>
            <a:ext cx="486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4C4CDD-7616-FD5C-160A-085C88D4DAA9}"/>
              </a:ext>
            </a:extLst>
          </p:cNvPr>
          <p:cNvSpPr txBox="1"/>
          <p:nvPr/>
        </p:nvSpPr>
        <p:spPr>
          <a:xfrm>
            <a:off x="6483928" y="2166133"/>
            <a:ext cx="6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Used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51C814-4429-7460-2B54-38BCDF5D1873}"/>
              </a:ext>
            </a:extLst>
          </p:cNvPr>
          <p:cNvCxnSpPr>
            <a:stCxn id="25" idx="3"/>
          </p:cNvCxnSpPr>
          <p:nvPr/>
        </p:nvCxnSpPr>
        <p:spPr>
          <a:xfrm>
            <a:off x="7154884" y="2350799"/>
            <a:ext cx="486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DE0B62D-D1E6-82F2-547F-E499BCA74F77}"/>
              </a:ext>
            </a:extLst>
          </p:cNvPr>
          <p:cNvSpPr/>
          <p:nvPr/>
        </p:nvSpPr>
        <p:spPr>
          <a:xfrm>
            <a:off x="7641771" y="1371600"/>
            <a:ext cx="2398816" cy="979199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AEB9B-59A4-026A-2594-35B081C51210}"/>
              </a:ext>
            </a:extLst>
          </p:cNvPr>
          <p:cNvSpPr txBox="1"/>
          <p:nvPr/>
        </p:nvSpPr>
        <p:spPr>
          <a:xfrm>
            <a:off x="7641771" y="1689917"/>
            <a:ext cx="239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Дані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91044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9" grpId="0"/>
      <p:bldP spid="19" grpId="1"/>
      <p:bldP spid="34" grpId="0"/>
      <p:bldP spid="34" grpId="1"/>
      <p:bldP spid="13" grpId="0"/>
      <p:bldP spid="13" grpId="1"/>
      <p:bldP spid="25" grpId="0"/>
      <p:bldP spid="25" grpId="1"/>
      <p:bldP spid="7" grpId="0" animBg="1"/>
      <p:bldP spid="7" grpId="1" animBg="1"/>
      <p:bldP spid="9" grpId="0"/>
      <p:bldP spid="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85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F031-C4BA-89B3-7955-56D94DB6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Вирівнювання Пам</a:t>
            </a:r>
            <a:r>
              <a:rPr lang="en-US" dirty="0"/>
              <a:t>’</a:t>
            </a:r>
            <a:r>
              <a:rPr lang="uk-UA" dirty="0"/>
              <a:t>яті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E0023-D951-9B4C-0C84-514D0A819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444229" cy="4351337"/>
          </a:xfrm>
        </p:spPr>
        <p:txBody>
          <a:bodyPr>
            <a:normAutofit/>
          </a:bodyPr>
          <a:lstStyle/>
          <a:p>
            <a:r>
              <a:rPr lang="uk-UA" dirty="0"/>
              <a:t>Один деталь якого арена мусить обчислювати, це </a:t>
            </a:r>
            <a:r>
              <a:rPr lang="uk-UA" b="1" dirty="0"/>
              <a:t>вирівнювання пам</a:t>
            </a:r>
            <a:r>
              <a:rPr lang="en-US" b="1" dirty="0"/>
              <a:t>’</a:t>
            </a:r>
            <a:r>
              <a:rPr lang="uk-UA" b="1" dirty="0"/>
              <a:t>яті</a:t>
            </a:r>
            <a:r>
              <a:rPr lang="en-US" b="1" dirty="0"/>
              <a:t>/memory alignment</a:t>
            </a:r>
            <a:endParaRPr lang="uk-UA" b="1" dirty="0"/>
          </a:p>
          <a:p>
            <a:r>
              <a:rPr lang="uk-UA" dirty="0"/>
              <a:t>У процесорах, часто коли число вказівника кратне 2 в ступені якогось числа, то читати від цього вказівника буде набагато швидше</a:t>
            </a:r>
            <a:endParaRPr lang="en-US" dirty="0"/>
          </a:p>
          <a:p>
            <a:pPr lvl="1"/>
            <a:r>
              <a:rPr lang="uk-UA" dirty="0"/>
              <a:t>У цьому прикладі, цей вказівник </a:t>
            </a:r>
            <a:r>
              <a:rPr lang="uk-UA" b="1" dirty="0"/>
              <a:t>вирівнений</a:t>
            </a:r>
            <a:r>
              <a:rPr lang="en-US" b="1" dirty="0"/>
              <a:t>/aligned</a:t>
            </a:r>
          </a:p>
          <a:p>
            <a:r>
              <a:rPr lang="uk-UA" dirty="0"/>
              <a:t>У графічних процесорах, це не тільки швидше, а обов</a:t>
            </a:r>
            <a:r>
              <a:rPr lang="en-US" dirty="0"/>
              <a:t>’</a:t>
            </a:r>
            <a:r>
              <a:rPr lang="uk-UA" dirty="0"/>
              <a:t>язкове</a:t>
            </a:r>
          </a:p>
          <a:p>
            <a:pPr lvl="1"/>
            <a:r>
              <a:rPr lang="uk-UA" dirty="0"/>
              <a:t>Деякі ресурси тільки завантажиться, якщо їхня початкова адреса вирівнена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DD64E3-49A7-6E10-9D08-82D7CEEA4E44}"/>
              </a:ext>
            </a:extLst>
          </p:cNvPr>
          <p:cNvSpPr/>
          <p:nvPr/>
        </p:nvSpPr>
        <p:spPr>
          <a:xfrm>
            <a:off x="9559645" y="1371599"/>
            <a:ext cx="2398816" cy="327488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1E886A-EBCE-6EEC-03A6-86D210216F9E}"/>
              </a:ext>
            </a:extLst>
          </p:cNvPr>
          <p:cNvSpPr/>
          <p:nvPr/>
        </p:nvSpPr>
        <p:spPr>
          <a:xfrm>
            <a:off x="9559645" y="1371600"/>
            <a:ext cx="2398816" cy="979199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A2B3C-CFD8-B602-E298-A90FCAE9DE3F}"/>
              </a:ext>
            </a:extLst>
          </p:cNvPr>
          <p:cNvSpPr txBox="1"/>
          <p:nvPr/>
        </p:nvSpPr>
        <p:spPr>
          <a:xfrm>
            <a:off x="9559645" y="1025237"/>
            <a:ext cx="239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Лінійна Арена</a:t>
            </a:r>
            <a:endParaRPr lang="en-US" dirty="0">
              <a:latin typeface="YouTube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A08E4F-4328-5BCC-DBA6-7C293F3ABC4E}"/>
              </a:ext>
            </a:extLst>
          </p:cNvPr>
          <p:cNvSpPr/>
          <p:nvPr/>
        </p:nvSpPr>
        <p:spPr>
          <a:xfrm>
            <a:off x="9559645" y="2351571"/>
            <a:ext cx="2398816" cy="5044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E4F32F-1B4E-97D8-331E-D96E5DB4A7DD}"/>
              </a:ext>
            </a:extLst>
          </p:cNvPr>
          <p:cNvSpPr/>
          <p:nvPr/>
        </p:nvSpPr>
        <p:spPr>
          <a:xfrm>
            <a:off x="9559645" y="2854245"/>
            <a:ext cx="2398816" cy="367928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F0C96E-009E-30F3-ECDE-A47628D5D7E5}"/>
                  </a:ext>
                </a:extLst>
              </p:cNvPr>
              <p:cNvSpPr txBox="1"/>
              <p:nvPr/>
            </p:nvSpPr>
            <p:spPr>
              <a:xfrm>
                <a:off x="7956477" y="1186934"/>
                <a:ext cx="11162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YouTube Sans"/>
                  </a:rPr>
                  <a:t>Used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F0C96E-009E-30F3-ECDE-A47628D5D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477" y="1186934"/>
                <a:ext cx="1116281" cy="369332"/>
              </a:xfrm>
              <a:prstGeom prst="rect">
                <a:avLst/>
              </a:prstGeom>
              <a:blipFill>
                <a:blip r:embed="rId2"/>
                <a:stretch>
                  <a:fillRect l="-218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B35037-24A3-3659-2F68-7540E909C38A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072758" y="1371600"/>
            <a:ext cx="486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E85E96-5E7F-7ED6-BC90-23156D5414F6}"/>
                  </a:ext>
                </a:extLst>
              </p:cNvPr>
              <p:cNvSpPr txBox="1"/>
              <p:nvPr/>
            </p:nvSpPr>
            <p:spPr>
              <a:xfrm>
                <a:off x="7956477" y="2166133"/>
                <a:ext cx="11162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YouTube Sans"/>
                  </a:rPr>
                  <a:t>Used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E85E96-5E7F-7ED6-BC90-23156D541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477" y="2166133"/>
                <a:ext cx="1116281" cy="369332"/>
              </a:xfrm>
              <a:prstGeom prst="rect">
                <a:avLst/>
              </a:prstGeom>
              <a:blipFill>
                <a:blip r:embed="rId3"/>
                <a:stretch>
                  <a:fillRect l="-218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7E0C18-911F-E6D4-1FCB-6B6721C3408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072758" y="2350799"/>
            <a:ext cx="486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2E5272-7508-287E-541E-484D1C831F1E}"/>
                  </a:ext>
                </a:extLst>
              </p:cNvPr>
              <p:cNvSpPr txBox="1"/>
              <p:nvPr/>
            </p:nvSpPr>
            <p:spPr>
              <a:xfrm>
                <a:off x="7956478" y="2669578"/>
                <a:ext cx="1122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YouTube Sans"/>
                  </a:rPr>
                  <a:t>Used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2E5272-7508-287E-541E-484D1C831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478" y="2669578"/>
                <a:ext cx="1122220" cy="369332"/>
              </a:xfrm>
              <a:prstGeom prst="rect">
                <a:avLst/>
              </a:prstGeom>
              <a:blipFill>
                <a:blip r:embed="rId4"/>
                <a:stretch>
                  <a:fillRect l="-217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4A43BB-9E8F-5D5C-DBA7-EA7208AEED41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9078698" y="2854244"/>
            <a:ext cx="4868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4CC4511-7C21-0FB8-6FD7-44C87AB3B1FB}"/>
              </a:ext>
            </a:extLst>
          </p:cNvPr>
          <p:cNvSpPr txBox="1"/>
          <p:nvPr/>
        </p:nvSpPr>
        <p:spPr>
          <a:xfrm>
            <a:off x="5706102" y="2107075"/>
            <a:ext cx="2000984" cy="646331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Не кратне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8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, треба вирівняти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73C6F-4943-6DFC-0D23-65355B03B030}"/>
              </a:ext>
            </a:extLst>
          </p:cNvPr>
          <p:cNvSpPr txBox="1"/>
          <p:nvPr/>
        </p:nvSpPr>
        <p:spPr>
          <a:xfrm>
            <a:off x="9559645" y="1689917"/>
            <a:ext cx="239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Буфер Глибини</a:t>
            </a:r>
            <a:endParaRPr lang="en-US" dirty="0">
              <a:latin typeface="YouTube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3A8E9-55C5-9390-E76F-A4668E2C8CF8}"/>
              </a:ext>
            </a:extLst>
          </p:cNvPr>
          <p:cNvSpPr txBox="1"/>
          <p:nvPr/>
        </p:nvSpPr>
        <p:spPr>
          <a:xfrm>
            <a:off x="9559645" y="2427177"/>
            <a:ext cx="239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Набивка</a:t>
            </a:r>
            <a:r>
              <a:rPr lang="en-US" dirty="0">
                <a:latin typeface="YouTube Sans"/>
              </a:rPr>
              <a:t>/Padding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0FEB30-298A-5C1A-06D1-6D12FEFD98E1}"/>
              </a:ext>
            </a:extLst>
          </p:cNvPr>
          <p:cNvSpPr txBox="1"/>
          <p:nvPr/>
        </p:nvSpPr>
        <p:spPr>
          <a:xfrm>
            <a:off x="9544807" y="2853046"/>
            <a:ext cx="239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Текстура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2AD6206-DFC9-B21D-D2E9-4C213438956C}"/>
                  </a:ext>
                </a:extLst>
              </p:cNvPr>
              <p:cNvSpPr txBox="1"/>
              <p:nvPr/>
            </p:nvSpPr>
            <p:spPr>
              <a:xfrm>
                <a:off x="7950538" y="3038884"/>
                <a:ext cx="1122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YouTube Sans"/>
                  </a:rPr>
                  <a:t>Used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2AD6206-DFC9-B21D-D2E9-4C2134389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538" y="3038884"/>
                <a:ext cx="1122220" cy="369332"/>
              </a:xfrm>
              <a:prstGeom prst="rect">
                <a:avLst/>
              </a:prstGeom>
              <a:blipFill>
                <a:blip r:embed="rId5"/>
                <a:stretch>
                  <a:fillRect l="-217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DE6BAE-A5D7-624E-AEDA-4B475BDAAAFB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9072758" y="3223550"/>
            <a:ext cx="4868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11FC62B-2FA7-03CA-01BC-3DF1FA2C53CF}"/>
              </a:ext>
            </a:extLst>
          </p:cNvPr>
          <p:cNvSpPr/>
          <p:nvPr/>
        </p:nvSpPr>
        <p:spPr>
          <a:xfrm>
            <a:off x="9559642" y="3216441"/>
            <a:ext cx="2392879" cy="105866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289635-8FDE-C993-63F7-017154E8E895}"/>
              </a:ext>
            </a:extLst>
          </p:cNvPr>
          <p:cNvSpPr txBox="1"/>
          <p:nvPr/>
        </p:nvSpPr>
        <p:spPr>
          <a:xfrm>
            <a:off x="9544805" y="3557112"/>
            <a:ext cx="239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Набивка</a:t>
            </a:r>
            <a:r>
              <a:rPr lang="en-US" dirty="0">
                <a:latin typeface="YouTube Sans"/>
              </a:rPr>
              <a:t>/Padding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296974-46E1-0FA8-EE8E-914AEE88010B}"/>
                  </a:ext>
                </a:extLst>
              </p:cNvPr>
              <p:cNvSpPr txBox="1"/>
              <p:nvPr/>
            </p:nvSpPr>
            <p:spPr>
              <a:xfrm>
                <a:off x="7796160" y="4082443"/>
                <a:ext cx="127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YouTube Sans"/>
                  </a:rPr>
                  <a:t>Used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296974-46E1-0FA8-EE8E-914AEE880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160" y="4082443"/>
                <a:ext cx="1276598" cy="369332"/>
              </a:xfrm>
              <a:prstGeom prst="rect">
                <a:avLst/>
              </a:prstGeom>
              <a:blipFill>
                <a:blip r:embed="rId6"/>
                <a:stretch>
                  <a:fillRect l="-95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34DF24-84A8-F9A1-373D-F7D86E89FD55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9072758" y="4267109"/>
            <a:ext cx="4868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168D498-FCCC-287A-7381-ACE7DF2D8B16}"/>
              </a:ext>
            </a:extLst>
          </p:cNvPr>
          <p:cNvSpPr/>
          <p:nvPr/>
        </p:nvSpPr>
        <p:spPr>
          <a:xfrm>
            <a:off x="9556674" y="4272835"/>
            <a:ext cx="2398816" cy="367928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F6CAAC-1137-9F71-8D64-B7F307A1A56F}"/>
              </a:ext>
            </a:extLst>
          </p:cNvPr>
          <p:cNvSpPr txBox="1"/>
          <p:nvPr/>
        </p:nvSpPr>
        <p:spPr>
          <a:xfrm>
            <a:off x="9544806" y="4280133"/>
            <a:ext cx="239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Текстура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A1AEA96-E5A6-5E2E-8189-438F1294C7BF}"/>
                  </a:ext>
                </a:extLst>
              </p:cNvPr>
              <p:cNvSpPr txBox="1"/>
              <p:nvPr/>
            </p:nvSpPr>
            <p:spPr>
              <a:xfrm>
                <a:off x="7796160" y="4461822"/>
                <a:ext cx="127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YouTube Sans"/>
                  </a:rPr>
                  <a:t>Used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17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A1AEA96-E5A6-5E2E-8189-438F1294C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160" y="4461822"/>
                <a:ext cx="1276598" cy="369332"/>
              </a:xfrm>
              <a:prstGeom prst="rect">
                <a:avLst/>
              </a:prstGeom>
              <a:blipFill>
                <a:blip r:embed="rId7"/>
                <a:stretch>
                  <a:fillRect l="-957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BB30C7E-9121-A72C-DEDA-DF628F658B68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9072758" y="4646488"/>
            <a:ext cx="4868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F43F8E8-548D-A53A-A7FE-EAFE57E4831C}"/>
              </a:ext>
            </a:extLst>
          </p:cNvPr>
          <p:cNvSpPr/>
          <p:nvPr/>
        </p:nvSpPr>
        <p:spPr>
          <a:xfrm>
            <a:off x="8775864" y="2194741"/>
            <a:ext cx="249383" cy="3177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83D3D0-518E-4CA8-AF5C-92B05C5DE99E}"/>
              </a:ext>
            </a:extLst>
          </p:cNvPr>
          <p:cNvSpPr/>
          <p:nvPr/>
        </p:nvSpPr>
        <p:spPr>
          <a:xfrm>
            <a:off x="8775864" y="3050814"/>
            <a:ext cx="249383" cy="3177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D809A-ACC3-126D-2750-6A75BF1CD3ED}"/>
              </a:ext>
            </a:extLst>
          </p:cNvPr>
          <p:cNvSpPr txBox="1"/>
          <p:nvPr/>
        </p:nvSpPr>
        <p:spPr>
          <a:xfrm>
            <a:off x="6706592" y="269902"/>
            <a:ext cx="3359019" cy="646331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Коли творимо купу, слід передати 8 до змінної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Alignment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7CFF40-E2F8-62A8-D8C5-1B2B79CE14D4}"/>
              </a:ext>
            </a:extLst>
          </p:cNvPr>
          <p:cNvSpPr txBox="1"/>
          <p:nvPr/>
        </p:nvSpPr>
        <p:spPr>
          <a:xfrm>
            <a:off x="5706100" y="2890884"/>
            <a:ext cx="2000984" cy="646331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Не кратне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8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, треба вирівняти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3D536A-43B1-AC04-81FD-85CD44887121}"/>
                  </a:ext>
                </a:extLst>
              </p:cNvPr>
              <p:cNvSpPr txBox="1"/>
              <p:nvPr/>
            </p:nvSpPr>
            <p:spPr>
              <a:xfrm>
                <a:off x="5579706" y="4975682"/>
                <a:ext cx="39650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latin typeface="YouTube Sans"/>
                  </a:rPr>
                  <a:t>Початкова Адреса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 8∗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3D536A-43B1-AC04-81FD-85CD44887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706" y="4975682"/>
                <a:ext cx="3965099" cy="369332"/>
              </a:xfrm>
              <a:prstGeom prst="rect">
                <a:avLst/>
              </a:prstGeom>
              <a:blipFill>
                <a:blip r:embed="rId8"/>
                <a:stretch>
                  <a:fillRect l="-122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2AE800-DD80-53FE-794A-9B8E30D92201}"/>
                  </a:ext>
                </a:extLst>
              </p:cNvPr>
              <p:cNvSpPr txBox="1"/>
              <p:nvPr/>
            </p:nvSpPr>
            <p:spPr>
              <a:xfrm>
                <a:off x="5579706" y="5350577"/>
                <a:ext cx="39650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latin typeface="YouTube Sans"/>
                  </a:rPr>
                  <a:t>Скажімо що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тоді </a:t>
                </a:r>
                <a:r>
                  <a:rPr lang="en-US" dirty="0">
                    <a:latin typeface="YouTube Sans"/>
                  </a:rPr>
                  <a:t>8 + 6 = 14 </a:t>
                </a:r>
                <a:r>
                  <a:rPr lang="uk-UA" dirty="0">
                    <a:latin typeface="YouTube Sans"/>
                  </a:rPr>
                  <a:t>не кратна 8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2AE800-DD80-53FE-794A-9B8E30D92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706" y="5350577"/>
                <a:ext cx="3965099" cy="646331"/>
              </a:xfrm>
              <a:prstGeom prst="rect">
                <a:avLst/>
              </a:prstGeom>
              <a:blipFill>
                <a:blip r:embed="rId9"/>
                <a:stretch>
                  <a:fillRect l="-122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7047643-4C1C-3FBD-9A43-AFF0FC5D6569}"/>
              </a:ext>
            </a:extLst>
          </p:cNvPr>
          <p:cNvSpPr txBox="1"/>
          <p:nvPr/>
        </p:nvSpPr>
        <p:spPr>
          <a:xfrm>
            <a:off x="5579706" y="5994399"/>
            <a:ext cx="4105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Отже, </a:t>
            </a:r>
            <a:r>
              <a:rPr lang="en-US" dirty="0">
                <a:latin typeface="YouTube Sans"/>
              </a:rPr>
              <a:t>Used </a:t>
            </a:r>
            <a:r>
              <a:rPr lang="uk-UA" dirty="0">
                <a:latin typeface="YouTube Sans"/>
              </a:rPr>
              <a:t>мусить бути кратне 8 щоби Початкова Адреса </a:t>
            </a:r>
            <a:r>
              <a:rPr lang="en-US" dirty="0">
                <a:latin typeface="YouTube Sans"/>
              </a:rPr>
              <a:t>+ Used </a:t>
            </a:r>
            <a:r>
              <a:rPr lang="uk-UA" dirty="0">
                <a:latin typeface="YouTube Sans"/>
              </a:rPr>
              <a:t>була кратна 8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52130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9" grpId="0" animBg="1"/>
      <p:bldP spid="10" grpId="0" animBg="1"/>
      <p:bldP spid="12" grpId="0"/>
      <p:bldP spid="12" grpId="1"/>
      <p:bldP spid="15" grpId="0"/>
      <p:bldP spid="15" grpId="1"/>
      <p:bldP spid="17" grpId="0"/>
      <p:bldP spid="17" grpId="1"/>
      <p:bldP spid="28" grpId="0" animBg="1"/>
      <p:bldP spid="28" grpId="1" animBg="1"/>
      <p:bldP spid="13" grpId="0"/>
      <p:bldP spid="23" grpId="0"/>
      <p:bldP spid="24" grpId="0"/>
      <p:bldP spid="32" grpId="0"/>
      <p:bldP spid="32" grpId="1"/>
      <p:bldP spid="34" grpId="0" animBg="1"/>
      <p:bldP spid="35" grpId="0"/>
      <p:bldP spid="36" grpId="0"/>
      <p:bldP spid="36" grpId="1"/>
      <p:bldP spid="40" grpId="0" animBg="1"/>
      <p:bldP spid="41" grpId="0"/>
      <p:bldP spid="42" grpId="0"/>
      <p:bldP spid="44" grpId="0" animBg="1"/>
      <p:bldP spid="44" grpId="1" animBg="1"/>
      <p:bldP spid="45" grpId="0" animBg="1"/>
      <p:bldP spid="45" grpId="1" animBg="1"/>
      <p:bldP spid="5" grpId="0" animBg="1"/>
      <p:bldP spid="20" grpId="0" animBg="1"/>
      <p:bldP spid="20" grpId="1" animBg="1"/>
      <p:bldP spid="27" grpId="0"/>
      <p:bldP spid="27" grpId="1"/>
      <p:bldP spid="29" grpId="0"/>
      <p:bldP spid="29" grpId="1"/>
      <p:bldP spid="30" grpId="0"/>
      <p:bldP spid="3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57548-2117-1768-DD76-34953F6D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Вирівнювання Пам</a:t>
            </a:r>
            <a:r>
              <a:rPr lang="en-US" dirty="0"/>
              <a:t>’</a:t>
            </a:r>
            <a:r>
              <a:rPr lang="uk-UA" dirty="0"/>
              <a:t>яті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3B7DE-009E-E742-0C2E-C0395E982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1"/>
            <a:ext cx="9631987" cy="782832"/>
          </a:xfrm>
        </p:spPr>
        <p:txBody>
          <a:bodyPr/>
          <a:lstStyle/>
          <a:p>
            <a:r>
              <a:rPr lang="uk-UA" dirty="0"/>
              <a:t>Коли ми вирівнюємо адресу, ми завжди вирівнюємо її до 2 в ступені якогось там числа</a:t>
            </a:r>
          </a:p>
          <a:p>
            <a:pPr lvl="1"/>
            <a:r>
              <a:rPr lang="uk-UA" dirty="0"/>
              <a:t>Це означає що зможемо використати бітові операції щоби отримати формулу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0FB49-7DDF-4558-AD74-0BDB3C859555}"/>
                  </a:ext>
                </a:extLst>
              </p:cNvPr>
              <p:cNvSpPr txBox="1"/>
              <p:nvPr/>
            </p:nvSpPr>
            <p:spPr>
              <a:xfrm>
                <a:off x="1855113" y="2808983"/>
                <a:ext cx="48627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0, 1, ..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8−1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0FB49-7DDF-4558-AD74-0BDB3C859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113" y="2808983"/>
                <a:ext cx="4862741" cy="276999"/>
              </a:xfrm>
              <a:prstGeom prst="rect">
                <a:avLst/>
              </a:prstGeom>
              <a:blipFill>
                <a:blip r:embed="rId2"/>
                <a:stretch>
                  <a:fillRect l="-501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2DE690-B5D0-0E14-BEA1-50B5481AF3E6}"/>
                  </a:ext>
                </a:extLst>
              </p:cNvPr>
              <p:cNvSpPr txBox="1"/>
              <p:nvPr/>
            </p:nvSpPr>
            <p:spPr>
              <a:xfrm>
                <a:off x="1855113" y="3250677"/>
                <a:ext cx="1198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+(8−1)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2DE690-B5D0-0E14-BEA1-50B5481A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113" y="3250677"/>
                <a:ext cx="1198277" cy="276999"/>
              </a:xfrm>
              <a:prstGeom prst="rect">
                <a:avLst/>
              </a:prstGeom>
              <a:blipFill>
                <a:blip r:embed="rId3"/>
                <a:stretch>
                  <a:fillRect l="-2030" r="-6091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6B3A0F-D72E-FA69-3684-639A532B1846}"/>
                  </a:ext>
                </a:extLst>
              </p:cNvPr>
              <p:cNvSpPr txBox="1"/>
              <p:nvPr/>
            </p:nvSpPr>
            <p:spPr>
              <a:xfrm>
                <a:off x="1855113" y="3705527"/>
                <a:ext cx="3886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+7)∈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7,14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6B3A0F-D72E-FA69-3684-639A532B1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113" y="3705527"/>
                <a:ext cx="3886705" cy="276999"/>
              </a:xfrm>
              <a:prstGeom prst="rect">
                <a:avLst/>
              </a:prstGeom>
              <a:blipFill>
                <a:blip r:embed="rId4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ACA566-9EEB-3B03-ADC1-30A940F85EDC}"/>
              </a:ext>
            </a:extLst>
          </p:cNvPr>
          <p:cNvCxnSpPr/>
          <p:nvPr/>
        </p:nvCxnSpPr>
        <p:spPr>
          <a:xfrm>
            <a:off x="8119280" y="3534747"/>
            <a:ext cx="0" cy="2045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497A27-D9A2-C006-CC1D-6AE89EA16C6B}"/>
              </a:ext>
            </a:extLst>
          </p:cNvPr>
          <p:cNvCxnSpPr>
            <a:cxnSpLocks/>
          </p:cNvCxnSpPr>
          <p:nvPr/>
        </p:nvCxnSpPr>
        <p:spPr>
          <a:xfrm flipH="1">
            <a:off x="8119280" y="3637005"/>
            <a:ext cx="27125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C5EF07-B30B-7E68-C3CB-A7E72A9764E8}"/>
              </a:ext>
            </a:extLst>
          </p:cNvPr>
          <p:cNvCxnSpPr/>
          <p:nvPr/>
        </p:nvCxnSpPr>
        <p:spPr>
          <a:xfrm>
            <a:off x="9475530" y="3534747"/>
            <a:ext cx="0" cy="2045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D75EE3-A02A-0A4A-B19E-6B02EA9CE19C}"/>
              </a:ext>
            </a:extLst>
          </p:cNvPr>
          <p:cNvCxnSpPr/>
          <p:nvPr/>
        </p:nvCxnSpPr>
        <p:spPr>
          <a:xfrm>
            <a:off x="10831780" y="3534746"/>
            <a:ext cx="0" cy="2045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BE7B22-70B3-C3E4-17E1-F371BB88CBEF}"/>
                  </a:ext>
                </a:extLst>
              </p:cNvPr>
              <p:cNvSpPr txBox="1"/>
              <p:nvPr/>
            </p:nvSpPr>
            <p:spPr>
              <a:xfrm>
                <a:off x="9314139" y="3786473"/>
                <a:ext cx="3206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BE7B22-70B3-C3E4-17E1-F371BB88C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139" y="3786473"/>
                <a:ext cx="320601" cy="276999"/>
              </a:xfrm>
              <a:prstGeom prst="rect">
                <a:avLst/>
              </a:prstGeom>
              <a:blipFill>
                <a:blip r:embed="rId5"/>
                <a:stretch>
                  <a:fillRect l="-16981" r="-1320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738C2-ACE7-E852-4BA3-BBE772E8AA8E}"/>
                  </a:ext>
                </a:extLst>
              </p:cNvPr>
              <p:cNvSpPr txBox="1"/>
              <p:nvPr/>
            </p:nvSpPr>
            <p:spPr>
              <a:xfrm>
                <a:off x="10677133" y="3781074"/>
                <a:ext cx="3206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738C2-ACE7-E852-4BA3-BBE772E8A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133" y="3781074"/>
                <a:ext cx="320601" cy="276999"/>
              </a:xfrm>
              <a:prstGeom prst="rect">
                <a:avLst/>
              </a:prstGeom>
              <a:blipFill>
                <a:blip r:embed="rId6"/>
                <a:stretch>
                  <a:fillRect l="-15094" r="-1509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910D-5B6B-1EA3-F468-768C61014A38}"/>
                  </a:ext>
                </a:extLst>
              </p:cNvPr>
              <p:cNvSpPr txBox="1"/>
              <p:nvPr/>
            </p:nvSpPr>
            <p:spPr>
              <a:xfrm>
                <a:off x="8024551" y="3781479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E910D-5B6B-1EA3-F468-768C61014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551" y="3781479"/>
                <a:ext cx="192360" cy="276999"/>
              </a:xfrm>
              <a:prstGeom prst="rect">
                <a:avLst/>
              </a:prstGeom>
              <a:blipFill>
                <a:blip r:embed="rId7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58584F74-64E6-D6CD-7C2D-A0B7AEB79E95}"/>
              </a:ext>
            </a:extLst>
          </p:cNvPr>
          <p:cNvSpPr/>
          <p:nvPr/>
        </p:nvSpPr>
        <p:spPr>
          <a:xfrm>
            <a:off x="8818751" y="3585875"/>
            <a:ext cx="110456" cy="10225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7162B8-E3F4-B052-C619-F8FA4BB829D3}"/>
              </a:ext>
            </a:extLst>
          </p:cNvPr>
          <p:cNvSpPr/>
          <p:nvPr/>
        </p:nvSpPr>
        <p:spPr>
          <a:xfrm>
            <a:off x="8070188" y="3585875"/>
            <a:ext cx="110456" cy="10225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0F9B04-C748-5CA2-8D97-CE213D4EFB42}"/>
              </a:ext>
            </a:extLst>
          </p:cNvPr>
          <p:cNvSpPr/>
          <p:nvPr/>
        </p:nvSpPr>
        <p:spPr>
          <a:xfrm>
            <a:off x="9303711" y="3585874"/>
            <a:ext cx="110456" cy="10225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E4466C-D24E-83BE-6D0A-DC4FD6B0964B}"/>
              </a:ext>
            </a:extLst>
          </p:cNvPr>
          <p:cNvSpPr/>
          <p:nvPr/>
        </p:nvSpPr>
        <p:spPr>
          <a:xfrm>
            <a:off x="10071385" y="3585873"/>
            <a:ext cx="110456" cy="10225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1DF254-6967-9057-A0B9-AE8ABA9EF934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8125416" y="3429000"/>
            <a:ext cx="0" cy="1568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B0C57F-5F10-8740-E0A0-F1B4906E3F9E}"/>
              </a:ext>
            </a:extLst>
          </p:cNvPr>
          <p:cNvCxnSpPr>
            <a:cxnSpLocks/>
          </p:cNvCxnSpPr>
          <p:nvPr/>
        </p:nvCxnSpPr>
        <p:spPr>
          <a:xfrm>
            <a:off x="8125416" y="3436408"/>
            <a:ext cx="12335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82B1CA-DA23-12FA-431E-CD7E7978E339}"/>
              </a:ext>
            </a:extLst>
          </p:cNvPr>
          <p:cNvCxnSpPr>
            <a:endCxn id="16" idx="0"/>
          </p:cNvCxnSpPr>
          <p:nvPr/>
        </p:nvCxnSpPr>
        <p:spPr>
          <a:xfrm>
            <a:off x="9358939" y="3429000"/>
            <a:ext cx="0" cy="1568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FBE2F6C-3D15-6A09-ABEF-E2E737C4D5B5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873979" y="3333943"/>
            <a:ext cx="0" cy="251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0F6562-823E-D1AE-27B7-3120670A18E8}"/>
              </a:ext>
            </a:extLst>
          </p:cNvPr>
          <p:cNvCxnSpPr>
            <a:cxnSpLocks/>
          </p:cNvCxnSpPr>
          <p:nvPr/>
        </p:nvCxnSpPr>
        <p:spPr>
          <a:xfrm>
            <a:off x="8873979" y="3333943"/>
            <a:ext cx="12514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4290ED-2376-926B-9479-E90C28B194E3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126613" y="3333943"/>
            <a:ext cx="0" cy="2519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60467-4C34-4A0F-06F5-E1C882E57328}"/>
              </a:ext>
            </a:extLst>
          </p:cNvPr>
          <p:cNvSpPr/>
          <p:nvPr/>
        </p:nvSpPr>
        <p:spPr>
          <a:xfrm>
            <a:off x="1793751" y="3658317"/>
            <a:ext cx="1949766" cy="3753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E6F7CD5-2215-7D0E-F4AA-C0EDC1384810}"/>
                  </a:ext>
                </a:extLst>
              </p:cNvPr>
              <p:cNvSpPr txBox="1"/>
              <p:nvPr/>
            </p:nvSpPr>
            <p:spPr>
              <a:xfrm>
                <a:off x="1325260" y="4463571"/>
                <a:ext cx="6275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E6F7CD5-2215-7D0E-F4AA-C0EDC1384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260" y="4463571"/>
                <a:ext cx="627544" cy="276999"/>
              </a:xfrm>
              <a:prstGeom prst="rect">
                <a:avLst/>
              </a:prstGeom>
              <a:blipFill>
                <a:blip r:embed="rId8"/>
                <a:stretch>
                  <a:fillRect l="-7767" r="-7767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AAF132-5A97-DD1A-CE54-B61C4D21740B}"/>
                  </a:ext>
                </a:extLst>
              </p:cNvPr>
              <p:cNvSpPr txBox="1"/>
              <p:nvPr/>
            </p:nvSpPr>
            <p:spPr>
              <a:xfrm>
                <a:off x="4847126" y="4463570"/>
                <a:ext cx="627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AAF132-5A97-DD1A-CE54-B61C4D217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126" y="4463570"/>
                <a:ext cx="627543" cy="276999"/>
              </a:xfrm>
              <a:prstGeom prst="rect">
                <a:avLst/>
              </a:prstGeom>
              <a:blipFill>
                <a:blip r:embed="rId9"/>
                <a:stretch>
                  <a:fillRect l="-7767" r="-7767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A4ABAA-B527-0570-0DFF-68A40827E804}"/>
                  </a:ext>
                </a:extLst>
              </p:cNvPr>
              <p:cNvSpPr txBox="1"/>
              <p:nvPr/>
            </p:nvSpPr>
            <p:spPr>
              <a:xfrm>
                <a:off x="1325260" y="5407067"/>
                <a:ext cx="2905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+7=8∗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A4ABAA-B527-0570-0DFF-68A40827E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260" y="5407067"/>
                <a:ext cx="2905732" cy="276999"/>
              </a:xfrm>
              <a:prstGeom prst="rect">
                <a:avLst/>
              </a:prstGeom>
              <a:blipFill>
                <a:blip r:embed="rId10"/>
                <a:stretch>
                  <a:fillRect l="-629" r="-2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16BE9A3-8A8B-4539-3962-D2D75DF55A47}"/>
                  </a:ext>
                </a:extLst>
              </p:cNvPr>
              <p:cNvSpPr txBox="1"/>
              <p:nvPr/>
            </p:nvSpPr>
            <p:spPr>
              <a:xfrm>
                <a:off x="4847126" y="4921874"/>
                <a:ext cx="2361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+7=8∗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16BE9A3-8A8B-4539-3962-D2D75DF55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126" y="4921874"/>
                <a:ext cx="2361159" cy="276999"/>
              </a:xfrm>
              <a:prstGeom prst="rect">
                <a:avLst/>
              </a:prstGeom>
              <a:blipFill>
                <a:blip r:embed="rId11"/>
                <a:stretch>
                  <a:fillRect l="-775" r="-51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8F14F2F-75DA-A798-3EF1-13710E974D0F}"/>
                  </a:ext>
                </a:extLst>
              </p:cNvPr>
              <p:cNvSpPr txBox="1"/>
              <p:nvPr/>
            </p:nvSpPr>
            <p:spPr>
              <a:xfrm>
                <a:off x="4847126" y="5360114"/>
                <a:ext cx="4118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+7=8∗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8F14F2F-75DA-A798-3EF1-13710E974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126" y="5360114"/>
                <a:ext cx="4118435" cy="276999"/>
              </a:xfrm>
              <a:prstGeom prst="rect">
                <a:avLst/>
              </a:prstGeom>
              <a:blipFill>
                <a:blip r:embed="rId12"/>
                <a:stretch>
                  <a:fillRect l="-29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8FBAD344-EA1D-5BA5-AE82-90D28671735C}"/>
              </a:ext>
            </a:extLst>
          </p:cNvPr>
          <p:cNvSpPr/>
          <p:nvPr/>
        </p:nvSpPr>
        <p:spPr>
          <a:xfrm>
            <a:off x="9421003" y="3585873"/>
            <a:ext cx="110456" cy="10225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CC79E0F-97A3-1E9C-40EF-87DD734B485C}"/>
              </a:ext>
            </a:extLst>
          </p:cNvPr>
          <p:cNvCxnSpPr>
            <a:stCxn id="18" idx="2"/>
            <a:endCxn id="50" idx="6"/>
          </p:cNvCxnSpPr>
          <p:nvPr/>
        </p:nvCxnSpPr>
        <p:spPr>
          <a:xfrm flipH="1">
            <a:off x="9531459" y="3637003"/>
            <a:ext cx="53992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B6848F9-9631-6C75-91EE-6FBB25224485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2768634" y="4033657"/>
            <a:ext cx="0" cy="1778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712B95B-69B2-C646-62B4-6E7D2EBACDA6}"/>
              </a:ext>
            </a:extLst>
          </p:cNvPr>
          <p:cNvCxnSpPr>
            <a:cxnSpLocks/>
          </p:cNvCxnSpPr>
          <p:nvPr/>
        </p:nvCxnSpPr>
        <p:spPr>
          <a:xfrm flipH="1">
            <a:off x="1624556" y="4211508"/>
            <a:ext cx="35453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F438697-416F-CF57-B334-E62A594B3EEB}"/>
              </a:ext>
            </a:extLst>
          </p:cNvPr>
          <p:cNvCxnSpPr>
            <a:cxnSpLocks/>
          </p:cNvCxnSpPr>
          <p:nvPr/>
        </p:nvCxnSpPr>
        <p:spPr>
          <a:xfrm>
            <a:off x="1624556" y="4203785"/>
            <a:ext cx="0" cy="2475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6D8A8-F377-2A26-60D0-DE5C7871927F}"/>
              </a:ext>
            </a:extLst>
          </p:cNvPr>
          <p:cNvCxnSpPr>
            <a:cxnSpLocks/>
          </p:cNvCxnSpPr>
          <p:nvPr/>
        </p:nvCxnSpPr>
        <p:spPr>
          <a:xfrm>
            <a:off x="5169914" y="4199234"/>
            <a:ext cx="0" cy="252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A75B3DB-0E1A-FF18-39A2-AFEB851C42BD}"/>
              </a:ext>
            </a:extLst>
          </p:cNvPr>
          <p:cNvCxnSpPr>
            <a:cxnSpLocks/>
            <a:endCxn id="15" idx="6"/>
          </p:cNvCxnSpPr>
          <p:nvPr/>
        </p:nvCxnSpPr>
        <p:spPr>
          <a:xfrm flipH="1">
            <a:off x="8180644" y="3637002"/>
            <a:ext cx="1123067" cy="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C7096875-32A5-D895-7761-4EE62CA58727}"/>
              </a:ext>
            </a:extLst>
          </p:cNvPr>
          <p:cNvSpPr/>
          <p:nvPr/>
        </p:nvSpPr>
        <p:spPr>
          <a:xfrm>
            <a:off x="2873537" y="5345627"/>
            <a:ext cx="1428129" cy="4050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08697FB-194F-E27F-60A8-8B1C04F314F7}"/>
              </a:ext>
            </a:extLst>
          </p:cNvPr>
          <p:cNvSpPr/>
          <p:nvPr/>
        </p:nvSpPr>
        <p:spPr>
          <a:xfrm>
            <a:off x="7033339" y="5296096"/>
            <a:ext cx="1936902" cy="4050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D70D52-7080-7AC3-A6AB-27384C2AD6F2}"/>
              </a:ext>
            </a:extLst>
          </p:cNvPr>
          <p:cNvSpPr/>
          <p:nvPr/>
        </p:nvSpPr>
        <p:spPr>
          <a:xfrm>
            <a:off x="2159472" y="5341077"/>
            <a:ext cx="544871" cy="4050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565FEA0-333F-94DF-2DB9-0EAF0A946B5C}"/>
              </a:ext>
            </a:extLst>
          </p:cNvPr>
          <p:cNvSpPr/>
          <p:nvPr/>
        </p:nvSpPr>
        <p:spPr>
          <a:xfrm>
            <a:off x="5667797" y="5296096"/>
            <a:ext cx="1162274" cy="4050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383FFD-7C5F-4F8F-CF8B-01A049025551}"/>
                  </a:ext>
                </a:extLst>
              </p:cNvPr>
              <p:cNvSpPr txBox="1"/>
              <p:nvPr/>
            </p:nvSpPr>
            <p:spPr>
              <a:xfrm>
                <a:off x="3053390" y="3271801"/>
                <a:ext cx="2184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+(8−1)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383FFD-7C5F-4F8F-CF8B-01A049025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90" y="3271801"/>
                <a:ext cx="2184636" cy="276999"/>
              </a:xfrm>
              <a:prstGeom prst="rect">
                <a:avLst/>
              </a:prstGeom>
              <a:blipFill>
                <a:blip r:embed="rId13"/>
                <a:stretch>
                  <a:fillRect l="-559" r="-335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37E677-A345-7168-8AE5-EDF258464C84}"/>
                  </a:ext>
                </a:extLst>
              </p:cNvPr>
              <p:cNvSpPr txBox="1"/>
              <p:nvPr/>
            </p:nvSpPr>
            <p:spPr>
              <a:xfrm>
                <a:off x="1956323" y="4458935"/>
                <a:ext cx="12959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+7=7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37E677-A345-7168-8AE5-EDF258464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323" y="4458935"/>
                <a:ext cx="1295996" cy="276999"/>
              </a:xfrm>
              <a:prstGeom prst="rect">
                <a:avLst/>
              </a:prstGeom>
              <a:blipFill>
                <a:blip r:embed="rId14"/>
                <a:stretch>
                  <a:fillRect l="-2347" r="-2817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FC43E52-35BD-C49F-599D-54C5071C1873}"/>
                  </a:ext>
                </a:extLst>
              </p:cNvPr>
              <p:cNvSpPr txBox="1"/>
              <p:nvPr/>
            </p:nvSpPr>
            <p:spPr>
              <a:xfrm>
                <a:off x="5474669" y="4468073"/>
                <a:ext cx="30721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8+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∈[0,6]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FC43E52-35BD-C49F-599D-54C5071C1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669" y="4468073"/>
                <a:ext cx="3072123" cy="276999"/>
              </a:xfrm>
              <a:prstGeom prst="rect">
                <a:avLst/>
              </a:prstGeom>
              <a:blipFill>
                <a:blip r:embed="rId15"/>
                <a:stretch>
                  <a:fillRect l="-595" r="-2381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5F2D3F0-849F-B1FD-0B3D-805CC0AEC54F}"/>
                  </a:ext>
                </a:extLst>
              </p:cNvPr>
              <p:cNvSpPr txBox="1"/>
              <p:nvPr/>
            </p:nvSpPr>
            <p:spPr>
              <a:xfrm>
                <a:off x="8774977" y="3699098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5F2D3F0-849F-B1FD-0B3D-805CC0AEC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77" y="3699098"/>
                <a:ext cx="198003" cy="276999"/>
              </a:xfrm>
              <a:prstGeom prst="rect">
                <a:avLst/>
              </a:prstGeom>
              <a:blipFill>
                <a:blip r:embed="rId16"/>
                <a:stretch>
                  <a:fillRect l="-15152" r="-909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1F9328D-B23E-09A3-05D0-7ACA0FD14F2A}"/>
                  </a:ext>
                </a:extLst>
              </p:cNvPr>
              <p:cNvSpPr txBox="1"/>
              <p:nvPr/>
            </p:nvSpPr>
            <p:spPr>
              <a:xfrm>
                <a:off x="9814754" y="3705527"/>
                <a:ext cx="6019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1F9328D-B23E-09A3-05D0-7ACA0FD14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754" y="3705527"/>
                <a:ext cx="601960" cy="276999"/>
              </a:xfrm>
              <a:prstGeom prst="rect">
                <a:avLst/>
              </a:prstGeom>
              <a:blipFill>
                <a:blip r:embed="rId17"/>
                <a:stretch>
                  <a:fillRect l="-4040" r="-808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ight Brace 79">
            <a:extLst>
              <a:ext uri="{FF2B5EF4-FFF2-40B4-BE49-F238E27FC236}">
                <a16:creationId xmlns:a16="http://schemas.microsoft.com/office/drawing/2014/main" id="{5752FA7A-5057-B34C-5155-385375148D7F}"/>
              </a:ext>
            </a:extLst>
          </p:cNvPr>
          <p:cNvSpPr/>
          <p:nvPr/>
        </p:nvSpPr>
        <p:spPr>
          <a:xfrm rot="5400000">
            <a:off x="9724264" y="3969164"/>
            <a:ext cx="151380" cy="65103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696FBF0-F08B-8945-BA03-15F3C3AF2F7F}"/>
                  </a:ext>
                </a:extLst>
              </p:cNvPr>
              <p:cNvSpPr txBox="1"/>
              <p:nvPr/>
            </p:nvSpPr>
            <p:spPr>
              <a:xfrm>
                <a:off x="9711340" y="4387387"/>
                <a:ext cx="177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696FBF0-F08B-8945-BA03-15F3C3AF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340" y="4387387"/>
                <a:ext cx="177228" cy="276999"/>
              </a:xfrm>
              <a:prstGeom prst="rect">
                <a:avLst/>
              </a:prstGeom>
              <a:blipFill>
                <a:blip r:embed="rId18"/>
                <a:stretch>
                  <a:fillRect l="-17241" r="-1034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0DFBA3CE-F149-4275-8F5F-0AAAECA31E71}"/>
              </a:ext>
            </a:extLst>
          </p:cNvPr>
          <p:cNvSpPr/>
          <p:nvPr/>
        </p:nvSpPr>
        <p:spPr>
          <a:xfrm>
            <a:off x="2873537" y="3688132"/>
            <a:ext cx="765402" cy="3455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F527740-62DA-6DFE-9E81-84D77F016423}"/>
              </a:ext>
            </a:extLst>
          </p:cNvPr>
          <p:cNvSpPr/>
          <p:nvPr/>
        </p:nvSpPr>
        <p:spPr>
          <a:xfrm>
            <a:off x="5741818" y="4424671"/>
            <a:ext cx="1466467" cy="3455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0208C8E-32DF-2CF7-B037-843F702E6027}"/>
              </a:ext>
            </a:extLst>
          </p:cNvPr>
          <p:cNvSpPr/>
          <p:nvPr/>
        </p:nvSpPr>
        <p:spPr>
          <a:xfrm>
            <a:off x="6991350" y="4921874"/>
            <a:ext cx="264560" cy="29046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49EFB82-F5F7-D4E5-7958-7219D4E5A706}"/>
              </a:ext>
            </a:extLst>
          </p:cNvPr>
          <p:cNvSpPr/>
          <p:nvPr/>
        </p:nvSpPr>
        <p:spPr>
          <a:xfrm>
            <a:off x="9667674" y="4419275"/>
            <a:ext cx="264560" cy="29046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00DC34C-7963-4431-0A65-35425BB04410}"/>
              </a:ext>
            </a:extLst>
          </p:cNvPr>
          <p:cNvSpPr/>
          <p:nvPr/>
        </p:nvSpPr>
        <p:spPr>
          <a:xfrm>
            <a:off x="1793751" y="2749113"/>
            <a:ext cx="1458568" cy="3920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3D4E187-2869-AEDC-6E55-E753E6E3DFD1}"/>
              </a:ext>
            </a:extLst>
          </p:cNvPr>
          <p:cNvSpPr/>
          <p:nvPr/>
        </p:nvSpPr>
        <p:spPr>
          <a:xfrm>
            <a:off x="1261871" y="4468073"/>
            <a:ext cx="690933" cy="3021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4C7F90-B3BF-5DA4-B329-D2BD84A08873}"/>
              </a:ext>
            </a:extLst>
          </p:cNvPr>
          <p:cNvSpPr/>
          <p:nvPr/>
        </p:nvSpPr>
        <p:spPr>
          <a:xfrm>
            <a:off x="2286000" y="2808983"/>
            <a:ext cx="587537" cy="31105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71679AA-1418-F643-CA92-BC46F388269F}"/>
              </a:ext>
            </a:extLst>
          </p:cNvPr>
          <p:cNvSpPr/>
          <p:nvPr/>
        </p:nvSpPr>
        <p:spPr>
          <a:xfrm>
            <a:off x="3015176" y="2811289"/>
            <a:ext cx="237144" cy="3110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CAFF19-ACEC-72E6-3727-078B20826F49}"/>
                  </a:ext>
                </a:extLst>
              </p:cNvPr>
              <p:cNvSpPr txBox="1"/>
              <p:nvPr/>
            </p:nvSpPr>
            <p:spPr>
              <a:xfrm>
                <a:off x="1325260" y="4932637"/>
                <a:ext cx="17807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+7=8∗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CAFF19-ACEC-72E6-3727-078B20826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260" y="4932637"/>
                <a:ext cx="1780744" cy="276999"/>
              </a:xfrm>
              <a:prstGeom prst="rect">
                <a:avLst/>
              </a:prstGeom>
              <a:blipFill>
                <a:blip r:embed="rId19"/>
                <a:stretch>
                  <a:fillRect l="-1024" r="-238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56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5" grpId="0"/>
      <p:bldP spid="8" grpId="0"/>
      <p:bldP spid="11" grpId="0"/>
      <p:bldP spid="13" grpId="0" animBg="1"/>
      <p:bldP spid="15" grpId="0" animBg="1"/>
      <p:bldP spid="15" grpId="1" animBg="1"/>
      <p:bldP spid="16" grpId="0" animBg="1"/>
      <p:bldP spid="16" grpId="1" animBg="1"/>
      <p:bldP spid="18" grpId="0" animBg="1"/>
      <p:bldP spid="44" grpId="0" animBg="1"/>
      <p:bldP spid="45" grpId="0"/>
      <p:bldP spid="46" grpId="0"/>
      <p:bldP spid="47" grpId="0"/>
      <p:bldP spid="48" grpId="0"/>
      <p:bldP spid="49" grpId="0"/>
      <p:bldP spid="50" grpId="0" animBg="1"/>
      <p:bldP spid="68" grpId="0" animBg="1"/>
      <p:bldP spid="69" grpId="0" animBg="1"/>
      <p:bldP spid="70" grpId="0" animBg="1"/>
      <p:bldP spid="73" grpId="0" animBg="1"/>
      <p:bldP spid="74" grpId="0"/>
      <p:bldP spid="75" grpId="0"/>
      <p:bldP spid="76" grpId="0"/>
      <p:bldP spid="78" grpId="0"/>
      <p:bldP spid="79" grpId="0"/>
      <p:bldP spid="80" grpId="0" animBg="1"/>
      <p:bldP spid="81" grpId="0"/>
      <p:bldP spid="82" grpId="0" animBg="1"/>
      <p:bldP spid="82" grpId="1" animBg="1"/>
      <p:bldP spid="83" grpId="0" animBg="1"/>
      <p:bldP spid="83" grpId="1" animBg="1"/>
      <p:bldP spid="84" grpId="0" animBg="1"/>
      <p:bldP spid="85" grpId="0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7207-9C78-EBC1-FF28-EC1D0E3C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Вирівнювання Пам</a:t>
            </a:r>
            <a:r>
              <a:rPr lang="en-US" dirty="0"/>
              <a:t>’</a:t>
            </a:r>
            <a:r>
              <a:rPr lang="uk-UA" dirty="0"/>
              <a:t>яті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693028-F8B3-98E7-E239-4D7BD6AECFA6}"/>
                  </a:ext>
                </a:extLst>
              </p:cNvPr>
              <p:cNvSpPr txBox="1"/>
              <p:nvPr/>
            </p:nvSpPr>
            <p:spPr>
              <a:xfrm>
                <a:off x="1343983" y="2457231"/>
                <a:ext cx="3512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693028-F8B3-98E7-E239-4D7BD6AEC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983" y="2457231"/>
                <a:ext cx="3512500" cy="276999"/>
              </a:xfrm>
              <a:prstGeom prst="rect">
                <a:avLst/>
              </a:prstGeom>
              <a:blipFill>
                <a:blip r:embed="rId2"/>
                <a:stretch>
                  <a:fillRect l="-347" r="-173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153FA49-1A1B-7F41-AEF4-37E1B0F70AA3}"/>
              </a:ext>
            </a:extLst>
          </p:cNvPr>
          <p:cNvSpPr/>
          <p:nvPr/>
        </p:nvSpPr>
        <p:spPr>
          <a:xfrm>
            <a:off x="2820784" y="2449022"/>
            <a:ext cx="2086550" cy="3289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0DC976-48E1-1303-63BE-A744DCE172A9}"/>
                  </a:ext>
                </a:extLst>
              </p:cNvPr>
              <p:cNvSpPr txBox="1"/>
              <p:nvPr/>
            </p:nvSpPr>
            <p:spPr>
              <a:xfrm>
                <a:off x="1343983" y="3045352"/>
                <a:ext cx="2394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0DC976-48E1-1303-63BE-A744DCE17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983" y="3045352"/>
                <a:ext cx="2394310" cy="276999"/>
              </a:xfrm>
              <a:prstGeom prst="rect">
                <a:avLst/>
              </a:prstGeom>
              <a:blipFill>
                <a:blip r:embed="rId3"/>
                <a:stretch>
                  <a:fillRect l="-1781" r="-203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DB14D9-044C-43F0-8FB6-0BCA8C6DA731}"/>
                  </a:ext>
                </a:extLst>
              </p:cNvPr>
              <p:cNvSpPr txBox="1"/>
              <p:nvPr/>
            </p:nvSpPr>
            <p:spPr>
              <a:xfrm>
                <a:off x="3743037" y="3045352"/>
                <a:ext cx="12873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DB14D9-044C-43F0-8FB6-0BCA8C6DA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037" y="3045352"/>
                <a:ext cx="1287340" cy="276999"/>
              </a:xfrm>
              <a:prstGeom prst="rect">
                <a:avLst/>
              </a:prstGeom>
              <a:blipFill>
                <a:blip r:embed="rId4"/>
                <a:stretch>
                  <a:fillRect l="-948" r="-426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E6C4F7E-8C89-C68F-4DB0-E6563EE540E0}"/>
              </a:ext>
            </a:extLst>
          </p:cNvPr>
          <p:cNvSpPr/>
          <p:nvPr/>
        </p:nvSpPr>
        <p:spPr>
          <a:xfrm>
            <a:off x="3299597" y="3045352"/>
            <a:ext cx="434116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2BAE9-62BA-CC30-F140-31260781B725}"/>
              </a:ext>
            </a:extLst>
          </p:cNvPr>
          <p:cNvSpPr/>
          <p:nvPr/>
        </p:nvSpPr>
        <p:spPr>
          <a:xfrm>
            <a:off x="3047983" y="3045351"/>
            <a:ext cx="251614" cy="27699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377ADC-F7EC-DEB4-1422-988D42C8BA76}"/>
              </a:ext>
            </a:extLst>
          </p:cNvPr>
          <p:cNvSpPr/>
          <p:nvPr/>
        </p:nvSpPr>
        <p:spPr>
          <a:xfrm>
            <a:off x="4594866" y="3045348"/>
            <a:ext cx="421054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638E2-B795-1A94-92B1-7828A9CC4E2C}"/>
              </a:ext>
            </a:extLst>
          </p:cNvPr>
          <p:cNvSpPr/>
          <p:nvPr/>
        </p:nvSpPr>
        <p:spPr>
          <a:xfrm>
            <a:off x="4138762" y="3045350"/>
            <a:ext cx="451359" cy="2769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BE4BBE-9901-98A7-9822-7A9084B8530E}"/>
                  </a:ext>
                </a:extLst>
              </p:cNvPr>
              <p:cNvSpPr txBox="1"/>
              <p:nvPr/>
            </p:nvSpPr>
            <p:spPr>
              <a:xfrm>
                <a:off x="1348923" y="3535650"/>
                <a:ext cx="7389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BE4BBE-9901-98A7-9822-7A9084B85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923" y="3535650"/>
                <a:ext cx="738985" cy="276999"/>
              </a:xfrm>
              <a:prstGeom prst="rect">
                <a:avLst/>
              </a:prstGeom>
              <a:blipFill>
                <a:blip r:embed="rId5"/>
                <a:stretch>
                  <a:fillRect l="-820" r="-655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4505DD-152C-7AE6-576B-0B67498528E2}"/>
                  </a:ext>
                </a:extLst>
              </p:cNvPr>
              <p:cNvSpPr txBox="1"/>
              <p:nvPr/>
            </p:nvSpPr>
            <p:spPr>
              <a:xfrm>
                <a:off x="2087908" y="3535650"/>
                <a:ext cx="1322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…11000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4505DD-152C-7AE6-576B-0B6749852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908" y="3535650"/>
                <a:ext cx="1322734" cy="276999"/>
              </a:xfrm>
              <a:prstGeom prst="rect">
                <a:avLst/>
              </a:prstGeom>
              <a:blipFill>
                <a:blip r:embed="rId6"/>
                <a:stretch>
                  <a:fillRect l="-1389" r="-41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132B7499-C934-6C43-CF8A-9B1CBBB2F450}"/>
              </a:ext>
            </a:extLst>
          </p:cNvPr>
          <p:cNvSpPr/>
          <p:nvPr/>
        </p:nvSpPr>
        <p:spPr>
          <a:xfrm>
            <a:off x="2970265" y="3535648"/>
            <a:ext cx="434116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DC509C-1545-6E70-DDE7-9CCC10F7958D}"/>
              </a:ext>
            </a:extLst>
          </p:cNvPr>
          <p:cNvSpPr/>
          <p:nvPr/>
        </p:nvSpPr>
        <p:spPr>
          <a:xfrm>
            <a:off x="2497660" y="3535649"/>
            <a:ext cx="472605" cy="27699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CB7567-555C-6146-DE8D-6DB20328D19A}"/>
                  </a:ext>
                </a:extLst>
              </p:cNvPr>
              <p:cNvSpPr txBox="1"/>
              <p:nvPr/>
            </p:nvSpPr>
            <p:spPr>
              <a:xfrm>
                <a:off x="1350464" y="4025948"/>
                <a:ext cx="36998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+7) &amp;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+7) &amp;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~7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CB7567-555C-6146-DE8D-6DB20328D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464" y="4025948"/>
                <a:ext cx="3699859" cy="276999"/>
              </a:xfrm>
              <a:prstGeom prst="rect">
                <a:avLst/>
              </a:prstGeom>
              <a:blipFill>
                <a:blip r:embed="rId7"/>
                <a:stretch>
                  <a:fillRect l="-1650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1DCAF7F3-5B6C-16DD-A6D6-0362D6FE7EC7}"/>
              </a:ext>
            </a:extLst>
          </p:cNvPr>
          <p:cNvSpPr/>
          <p:nvPr/>
        </p:nvSpPr>
        <p:spPr>
          <a:xfrm>
            <a:off x="1343980" y="2447900"/>
            <a:ext cx="1315243" cy="32892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4161138-899E-3C4B-638E-301C65864BC8}"/>
              </a:ext>
            </a:extLst>
          </p:cNvPr>
          <p:cNvSpPr/>
          <p:nvPr/>
        </p:nvSpPr>
        <p:spPr>
          <a:xfrm>
            <a:off x="1512651" y="3045344"/>
            <a:ext cx="467054" cy="27699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4A3C70-FD1B-7044-2729-1F19A79CA34D}"/>
                  </a:ext>
                </a:extLst>
              </p:cNvPr>
              <p:cNvSpPr txBox="1"/>
              <p:nvPr/>
            </p:nvSpPr>
            <p:spPr>
              <a:xfrm>
                <a:off x="5625306" y="4160259"/>
                <a:ext cx="3565502" cy="1477328"/>
              </a:xfrm>
              <a:prstGeom prst="rect">
                <a:avLst/>
              </a:prstGeom>
              <a:solidFill>
                <a:srgbClr val="7030A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Це наша формула щоби знайти наступну адресу вирівненну до 8. Щоби перемінити </a:t>
                </a:r>
                <a14:m>
                  <m:oMath xmlns:m="http://schemas.openxmlformats.org/officeDocument/2006/math">
                    <m:r>
                      <a:rPr lang="uk-UA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 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, нам слід перемінити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усі випадки </a:t>
                </a:r>
                <a14:m>
                  <m:oMath xmlns:m="http://schemas.openxmlformats.org/officeDocument/2006/math">
                    <m:r>
                      <a:rPr lang="uk-UA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– 1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(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подібно до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8−1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4A3C70-FD1B-7044-2729-1F19A79CA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306" y="4160259"/>
                <a:ext cx="3565502" cy="1477328"/>
              </a:xfrm>
              <a:prstGeom prst="rect">
                <a:avLst/>
              </a:prstGeom>
              <a:blipFill>
                <a:blip r:embed="rId8"/>
                <a:stretch>
                  <a:fillRect l="-1361" t="-1626" r="-340" b="-447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1E26E6C0-7E69-6B61-2694-FDFCC14F8B97}"/>
              </a:ext>
            </a:extLst>
          </p:cNvPr>
          <p:cNvSpPr/>
          <p:nvPr/>
        </p:nvSpPr>
        <p:spPr>
          <a:xfrm>
            <a:off x="3479630" y="3939898"/>
            <a:ext cx="1632418" cy="49095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E78822A-3222-63E0-6035-85897B67AA34}"/>
                  </a:ext>
                </a:extLst>
              </p:cNvPr>
              <p:cNvSpPr txBox="1"/>
              <p:nvPr/>
            </p:nvSpPr>
            <p:spPr>
              <a:xfrm>
                <a:off x="5752024" y="2638327"/>
                <a:ext cx="74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E78822A-3222-63E0-6035-85897B67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024" y="2638327"/>
                <a:ext cx="743409" cy="276999"/>
              </a:xfrm>
              <a:prstGeom prst="rect">
                <a:avLst/>
              </a:prstGeom>
              <a:blipFill>
                <a:blip r:embed="rId9"/>
                <a:stretch>
                  <a:fillRect l="-3279" r="-573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360C23-696D-7798-90B7-5B6C6A995F8E}"/>
                  </a:ext>
                </a:extLst>
              </p:cNvPr>
              <p:cNvSpPr txBox="1"/>
              <p:nvPr/>
            </p:nvSpPr>
            <p:spPr>
              <a:xfrm>
                <a:off x="6495433" y="2640840"/>
                <a:ext cx="10191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&amp; 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360C23-696D-7798-90B7-5B6C6A995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433" y="2640840"/>
                <a:ext cx="1019125" cy="276999"/>
              </a:xfrm>
              <a:prstGeom prst="rect">
                <a:avLst/>
              </a:prstGeom>
              <a:blipFill>
                <a:blip r:embed="rId10"/>
                <a:stretch>
                  <a:fillRect l="-2994" r="-419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6D4E75-D543-81E9-BA58-0D52C6E9A6AC}"/>
                  </a:ext>
                </a:extLst>
              </p:cNvPr>
              <p:cNvSpPr txBox="1"/>
              <p:nvPr/>
            </p:nvSpPr>
            <p:spPr>
              <a:xfrm>
                <a:off x="7514558" y="2638326"/>
                <a:ext cx="8191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&amp;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6D4E75-D543-81E9-BA58-0D52C6E9A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558" y="2638326"/>
                <a:ext cx="819134" cy="276999"/>
              </a:xfrm>
              <a:prstGeom prst="rect">
                <a:avLst/>
              </a:prstGeom>
              <a:blipFill>
                <a:blip r:embed="rId11"/>
                <a:stretch>
                  <a:fillRect l="-2239" r="-597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188B9D-E70B-37C1-A81A-AF870BE07FDA}"/>
                  </a:ext>
                </a:extLst>
              </p:cNvPr>
              <p:cNvSpPr txBox="1"/>
              <p:nvPr/>
            </p:nvSpPr>
            <p:spPr>
              <a:xfrm>
                <a:off x="8333692" y="2635812"/>
                <a:ext cx="9806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=0=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188B9D-E70B-37C1-A81A-AF870BE07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692" y="2635812"/>
                <a:ext cx="980653" cy="276999"/>
              </a:xfrm>
              <a:prstGeom prst="rect">
                <a:avLst/>
              </a:prstGeom>
              <a:blipFill>
                <a:blip r:embed="rId12"/>
                <a:stretch>
                  <a:fillRect l="-124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1EA2464-FD28-BA90-EB23-8A1E01535EA4}"/>
                  </a:ext>
                </a:extLst>
              </p:cNvPr>
              <p:cNvSpPr txBox="1"/>
              <p:nvPr/>
            </p:nvSpPr>
            <p:spPr>
              <a:xfrm>
                <a:off x="5752024" y="3010987"/>
                <a:ext cx="74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1EA2464-FD28-BA90-EB23-8A1E01535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024" y="3010987"/>
                <a:ext cx="743409" cy="276999"/>
              </a:xfrm>
              <a:prstGeom prst="rect">
                <a:avLst/>
              </a:prstGeom>
              <a:blipFill>
                <a:blip r:embed="rId13"/>
                <a:stretch>
                  <a:fillRect l="-3279" r="-573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13F71B6-D135-EF95-9ABF-3A31A9D0D8AA}"/>
                  </a:ext>
                </a:extLst>
              </p:cNvPr>
              <p:cNvSpPr txBox="1"/>
              <p:nvPr/>
            </p:nvSpPr>
            <p:spPr>
              <a:xfrm>
                <a:off x="6495433" y="3013500"/>
                <a:ext cx="10191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&amp; 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13F71B6-D135-EF95-9ABF-3A31A9D0D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433" y="3013500"/>
                <a:ext cx="1019125" cy="276999"/>
              </a:xfrm>
              <a:prstGeom prst="rect">
                <a:avLst/>
              </a:prstGeom>
              <a:blipFill>
                <a:blip r:embed="rId14"/>
                <a:stretch>
                  <a:fillRect l="-2994" r="-419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61D6858-1EFA-4D0D-A68B-3D036C4E2FBE}"/>
                  </a:ext>
                </a:extLst>
              </p:cNvPr>
              <p:cNvSpPr txBox="1"/>
              <p:nvPr/>
            </p:nvSpPr>
            <p:spPr>
              <a:xfrm>
                <a:off x="7514558" y="3010986"/>
                <a:ext cx="8191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&amp;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61D6858-1EFA-4D0D-A68B-3D036C4E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558" y="3010986"/>
                <a:ext cx="819134" cy="276999"/>
              </a:xfrm>
              <a:prstGeom prst="rect">
                <a:avLst/>
              </a:prstGeom>
              <a:blipFill>
                <a:blip r:embed="rId15"/>
                <a:stretch>
                  <a:fillRect l="-2239" r="-597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BA9BC9D-E445-7485-8A9E-310FCD36D6CD}"/>
                  </a:ext>
                </a:extLst>
              </p:cNvPr>
              <p:cNvSpPr txBox="1"/>
              <p:nvPr/>
            </p:nvSpPr>
            <p:spPr>
              <a:xfrm>
                <a:off x="8333692" y="3008472"/>
                <a:ext cx="9806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BA9BC9D-E445-7485-8A9E-310FCD36D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692" y="3008472"/>
                <a:ext cx="980653" cy="276999"/>
              </a:xfrm>
              <a:prstGeom prst="rect">
                <a:avLst/>
              </a:prstGeom>
              <a:blipFill>
                <a:blip r:embed="rId16"/>
                <a:stretch>
                  <a:fillRect l="-124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0341BE1-AD4A-822B-7DDE-DAD807A0F3D0}"/>
                  </a:ext>
                </a:extLst>
              </p:cNvPr>
              <p:cNvSpPr txBox="1"/>
              <p:nvPr/>
            </p:nvSpPr>
            <p:spPr>
              <a:xfrm>
                <a:off x="5752024" y="3376472"/>
                <a:ext cx="74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0341BE1-AD4A-822B-7DDE-DAD807A0F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024" y="3376472"/>
                <a:ext cx="743409" cy="276999"/>
              </a:xfrm>
              <a:prstGeom prst="rect">
                <a:avLst/>
              </a:prstGeom>
              <a:blipFill>
                <a:blip r:embed="rId17"/>
                <a:stretch>
                  <a:fillRect l="-3279" r="-573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7770EB9-29C4-7125-E006-4FE5154A0D4E}"/>
                  </a:ext>
                </a:extLst>
              </p:cNvPr>
              <p:cNvSpPr txBox="1"/>
              <p:nvPr/>
            </p:nvSpPr>
            <p:spPr>
              <a:xfrm>
                <a:off x="6495433" y="3378985"/>
                <a:ext cx="10191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&amp;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7770EB9-29C4-7125-E006-4FE5154A0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433" y="3378985"/>
                <a:ext cx="1019125" cy="276999"/>
              </a:xfrm>
              <a:prstGeom prst="rect">
                <a:avLst/>
              </a:prstGeom>
              <a:blipFill>
                <a:blip r:embed="rId18"/>
                <a:stretch>
                  <a:fillRect l="-2994" r="-419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75D74E-D6ED-888B-D44C-CA74B8F7FDCD}"/>
                  </a:ext>
                </a:extLst>
              </p:cNvPr>
              <p:cNvSpPr txBox="1"/>
              <p:nvPr/>
            </p:nvSpPr>
            <p:spPr>
              <a:xfrm>
                <a:off x="7514558" y="3376471"/>
                <a:ext cx="8191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&amp;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75D74E-D6ED-888B-D44C-CA74B8F7F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558" y="3376471"/>
                <a:ext cx="819134" cy="276999"/>
              </a:xfrm>
              <a:prstGeom prst="rect">
                <a:avLst/>
              </a:prstGeom>
              <a:blipFill>
                <a:blip r:embed="rId19"/>
                <a:stretch>
                  <a:fillRect l="-2239" r="-597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09DBAE2-A479-10DB-F4A2-CE2AE0D0CE6E}"/>
                  </a:ext>
                </a:extLst>
              </p:cNvPr>
              <p:cNvSpPr txBox="1"/>
              <p:nvPr/>
            </p:nvSpPr>
            <p:spPr>
              <a:xfrm>
                <a:off x="8333692" y="3373957"/>
                <a:ext cx="4296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09DBAE2-A479-10DB-F4A2-CE2AE0D0C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692" y="3373957"/>
                <a:ext cx="429605" cy="276999"/>
              </a:xfrm>
              <a:prstGeom prst="rect">
                <a:avLst/>
              </a:prstGeom>
              <a:blipFill>
                <a:blip r:embed="rId20"/>
                <a:stretch>
                  <a:fillRect l="-4225" r="-1126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B5E0B83-E1C9-DC43-79C1-6AE638BD9580}"/>
                  </a:ext>
                </a:extLst>
              </p:cNvPr>
              <p:cNvSpPr txBox="1"/>
              <p:nvPr/>
            </p:nvSpPr>
            <p:spPr>
              <a:xfrm>
                <a:off x="5752024" y="3749132"/>
                <a:ext cx="74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B5E0B83-E1C9-DC43-79C1-6AE638BD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024" y="3749132"/>
                <a:ext cx="743409" cy="276999"/>
              </a:xfrm>
              <a:prstGeom prst="rect">
                <a:avLst/>
              </a:prstGeom>
              <a:blipFill>
                <a:blip r:embed="rId21"/>
                <a:stretch>
                  <a:fillRect l="-3279" r="-573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732C71C-0622-40EB-8587-1256E20D756F}"/>
                  </a:ext>
                </a:extLst>
              </p:cNvPr>
              <p:cNvSpPr txBox="1"/>
              <p:nvPr/>
            </p:nvSpPr>
            <p:spPr>
              <a:xfrm>
                <a:off x="6495433" y="3751645"/>
                <a:ext cx="10191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&amp;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732C71C-0622-40EB-8587-1256E20D7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433" y="3751645"/>
                <a:ext cx="1019125" cy="276999"/>
              </a:xfrm>
              <a:prstGeom prst="rect">
                <a:avLst/>
              </a:prstGeom>
              <a:blipFill>
                <a:blip r:embed="rId22"/>
                <a:stretch>
                  <a:fillRect l="-2994" r="-419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DD20B49-817D-DABD-62D3-732066D4D4C9}"/>
                  </a:ext>
                </a:extLst>
              </p:cNvPr>
              <p:cNvSpPr txBox="1"/>
              <p:nvPr/>
            </p:nvSpPr>
            <p:spPr>
              <a:xfrm>
                <a:off x="7514558" y="3749131"/>
                <a:ext cx="8191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&amp;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DD20B49-817D-DABD-62D3-732066D4D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558" y="3749131"/>
                <a:ext cx="819134" cy="276999"/>
              </a:xfrm>
              <a:prstGeom prst="rect">
                <a:avLst/>
              </a:prstGeom>
              <a:blipFill>
                <a:blip r:embed="rId23"/>
                <a:stretch>
                  <a:fillRect l="-2239" r="-597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A54F4E-E5B8-0CCC-D4AF-3E3916491D75}"/>
                  </a:ext>
                </a:extLst>
              </p:cNvPr>
              <p:cNvSpPr txBox="1"/>
              <p:nvPr/>
            </p:nvSpPr>
            <p:spPr>
              <a:xfrm>
                <a:off x="8333692" y="3746617"/>
                <a:ext cx="4296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A54F4E-E5B8-0CCC-D4AF-3E3916491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692" y="3746617"/>
                <a:ext cx="429605" cy="276999"/>
              </a:xfrm>
              <a:prstGeom prst="rect">
                <a:avLst/>
              </a:prstGeom>
              <a:blipFill>
                <a:blip r:embed="rId24"/>
                <a:stretch>
                  <a:fillRect l="-4225" r="-1126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6B8707C6-345C-E882-9D91-D06FE18D029F}"/>
              </a:ext>
            </a:extLst>
          </p:cNvPr>
          <p:cNvSpPr/>
          <p:nvPr/>
        </p:nvSpPr>
        <p:spPr>
          <a:xfrm>
            <a:off x="7286625" y="2635812"/>
            <a:ext cx="245395" cy="64499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35E38CE-65DE-20DE-D02A-AADAD26288B1}"/>
              </a:ext>
            </a:extLst>
          </p:cNvPr>
          <p:cNvSpPr/>
          <p:nvPr/>
        </p:nvSpPr>
        <p:spPr>
          <a:xfrm>
            <a:off x="8986386" y="2645625"/>
            <a:ext cx="327959" cy="64499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6AA329-D619-34C8-3346-A347284F5DF4}"/>
              </a:ext>
            </a:extLst>
          </p:cNvPr>
          <p:cNvSpPr/>
          <p:nvPr/>
        </p:nvSpPr>
        <p:spPr>
          <a:xfrm>
            <a:off x="7286625" y="3395459"/>
            <a:ext cx="245395" cy="6449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A681A36-08C3-054F-C858-4DFDD85438A8}"/>
              </a:ext>
            </a:extLst>
          </p:cNvPr>
          <p:cNvSpPr/>
          <p:nvPr/>
        </p:nvSpPr>
        <p:spPr>
          <a:xfrm>
            <a:off x="8548494" y="3378618"/>
            <a:ext cx="245395" cy="6449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0F81409-E476-AE62-596F-0BCF7C33513D}"/>
              </a:ext>
            </a:extLst>
          </p:cNvPr>
          <p:cNvSpPr/>
          <p:nvPr/>
        </p:nvSpPr>
        <p:spPr>
          <a:xfrm>
            <a:off x="2659223" y="2912811"/>
            <a:ext cx="1158741" cy="4909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6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 animBg="1"/>
      <p:bldP spid="11" grpId="0" animBg="1"/>
      <p:bldP spid="13" grpId="0" animBg="1"/>
      <p:bldP spid="14" grpId="0" animBg="1"/>
      <p:bldP spid="24" grpId="0"/>
      <p:bldP spid="25" grpId="0"/>
      <p:bldP spid="27" grpId="0" animBg="1"/>
      <p:bldP spid="28" grpId="0" animBg="1"/>
      <p:bldP spid="29" grpId="0"/>
      <p:bldP spid="32" grpId="0" animBg="1"/>
      <p:bldP spid="33" grpId="0" animBg="1"/>
      <p:bldP spid="34" grpId="0" animBg="1"/>
      <p:bldP spid="35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7207-9C78-EBC1-FF28-EC1D0E3C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Вирівнювання Пам</a:t>
            </a:r>
            <a:r>
              <a:rPr lang="en-US" dirty="0"/>
              <a:t>’</a:t>
            </a:r>
            <a:r>
              <a:rPr lang="uk-UA" dirty="0"/>
              <a:t>яті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693028-F8B3-98E7-E239-4D7BD6AECFA6}"/>
                  </a:ext>
                </a:extLst>
              </p:cNvPr>
              <p:cNvSpPr txBox="1"/>
              <p:nvPr/>
            </p:nvSpPr>
            <p:spPr>
              <a:xfrm>
                <a:off x="1343983" y="2457231"/>
                <a:ext cx="2553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693028-F8B3-98E7-E239-4D7BD6AEC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983" y="2457231"/>
                <a:ext cx="2553135" cy="276999"/>
              </a:xfrm>
              <a:prstGeom prst="rect">
                <a:avLst/>
              </a:prstGeom>
              <a:blipFill>
                <a:blip r:embed="rId2"/>
                <a:stretch>
                  <a:fillRect l="-1432" r="-477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153FA49-1A1B-7F41-AEF4-37E1B0F70AA3}"/>
              </a:ext>
            </a:extLst>
          </p:cNvPr>
          <p:cNvSpPr/>
          <p:nvPr/>
        </p:nvSpPr>
        <p:spPr>
          <a:xfrm>
            <a:off x="1847207" y="2457231"/>
            <a:ext cx="2086550" cy="3289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E47606-FD70-1445-7D4C-CB9252CC1717}"/>
                  </a:ext>
                </a:extLst>
              </p:cNvPr>
              <p:cNvSpPr txBox="1"/>
              <p:nvPr/>
            </p:nvSpPr>
            <p:spPr>
              <a:xfrm>
                <a:off x="5762561" y="3045347"/>
                <a:ext cx="2468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&amp; 1=1,  0 &amp; 1=0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E47606-FD70-1445-7D4C-CB9252CC1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561" y="3045347"/>
                <a:ext cx="2468625" cy="276999"/>
              </a:xfrm>
              <a:prstGeom prst="rect">
                <a:avLst/>
              </a:prstGeom>
              <a:blipFill>
                <a:blip r:embed="rId3"/>
                <a:stretch>
                  <a:fillRect l="-1481" r="-172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0DC976-48E1-1303-63BE-A744DCE172A9}"/>
                  </a:ext>
                </a:extLst>
              </p:cNvPr>
              <p:cNvSpPr txBox="1"/>
              <p:nvPr/>
            </p:nvSpPr>
            <p:spPr>
              <a:xfrm>
                <a:off x="1343983" y="3045352"/>
                <a:ext cx="1857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10110 &amp;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0DC976-48E1-1303-63BE-A744DCE17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983" y="3045352"/>
                <a:ext cx="1857881" cy="276999"/>
              </a:xfrm>
              <a:prstGeom prst="rect">
                <a:avLst/>
              </a:prstGeom>
              <a:blipFill>
                <a:blip r:embed="rId4"/>
                <a:stretch>
                  <a:fillRect l="-2295" r="-262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DB14D9-044C-43F0-8FB6-0BCA8C6DA731}"/>
                  </a:ext>
                </a:extLst>
              </p:cNvPr>
              <p:cNvSpPr txBox="1"/>
              <p:nvPr/>
            </p:nvSpPr>
            <p:spPr>
              <a:xfrm>
                <a:off x="3201864" y="3045352"/>
                <a:ext cx="1067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DB14D9-044C-43F0-8FB6-0BCA8C6DA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864" y="3045352"/>
                <a:ext cx="1067600" cy="276999"/>
              </a:xfrm>
              <a:prstGeom prst="rect">
                <a:avLst/>
              </a:prstGeom>
              <a:blipFill>
                <a:blip r:embed="rId5"/>
                <a:stretch>
                  <a:fillRect l="-1143" r="-514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E6C4F7E-8C89-C68F-4DB0-E6563EE540E0}"/>
              </a:ext>
            </a:extLst>
          </p:cNvPr>
          <p:cNvSpPr/>
          <p:nvPr/>
        </p:nvSpPr>
        <p:spPr>
          <a:xfrm>
            <a:off x="2767748" y="3045352"/>
            <a:ext cx="434116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2BAE9-62BA-CC30-F140-31260781B725}"/>
              </a:ext>
            </a:extLst>
          </p:cNvPr>
          <p:cNvSpPr/>
          <p:nvPr/>
        </p:nvSpPr>
        <p:spPr>
          <a:xfrm>
            <a:off x="2516134" y="3045351"/>
            <a:ext cx="251614" cy="27699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377ADC-F7EC-DEB4-1422-988D42C8BA76}"/>
              </a:ext>
            </a:extLst>
          </p:cNvPr>
          <p:cNvSpPr/>
          <p:nvPr/>
        </p:nvSpPr>
        <p:spPr>
          <a:xfrm>
            <a:off x="3848410" y="3045348"/>
            <a:ext cx="421054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638E2-B795-1A94-92B1-7828A9CC4E2C}"/>
              </a:ext>
            </a:extLst>
          </p:cNvPr>
          <p:cNvSpPr/>
          <p:nvPr/>
        </p:nvSpPr>
        <p:spPr>
          <a:xfrm>
            <a:off x="3597583" y="3045350"/>
            <a:ext cx="251614" cy="27699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ED7076-189F-E3D6-5E43-8B8FC6A166D9}"/>
              </a:ext>
            </a:extLst>
          </p:cNvPr>
          <p:cNvSpPr/>
          <p:nvPr/>
        </p:nvSpPr>
        <p:spPr>
          <a:xfrm>
            <a:off x="5762561" y="3045346"/>
            <a:ext cx="190244" cy="27699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4F97FD-8B6D-D722-40A0-BEE159005CCF}"/>
              </a:ext>
            </a:extLst>
          </p:cNvPr>
          <p:cNvSpPr/>
          <p:nvPr/>
        </p:nvSpPr>
        <p:spPr>
          <a:xfrm>
            <a:off x="7217813" y="3045346"/>
            <a:ext cx="190244" cy="27699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A02AB0-E4E7-EFBA-AE5F-AE49A71B0363}"/>
              </a:ext>
            </a:extLst>
          </p:cNvPr>
          <p:cNvSpPr/>
          <p:nvPr/>
        </p:nvSpPr>
        <p:spPr>
          <a:xfrm>
            <a:off x="6584688" y="3045345"/>
            <a:ext cx="190244" cy="27699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1788E0-CA07-863C-C626-67E1DA325488}"/>
              </a:ext>
            </a:extLst>
          </p:cNvPr>
          <p:cNvSpPr/>
          <p:nvPr/>
        </p:nvSpPr>
        <p:spPr>
          <a:xfrm>
            <a:off x="8027666" y="3045344"/>
            <a:ext cx="190244" cy="27699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0C622B-4BF7-4568-B7E7-773E10C39F53}"/>
                  </a:ext>
                </a:extLst>
              </p:cNvPr>
              <p:cNvSpPr txBox="1"/>
              <p:nvPr/>
            </p:nvSpPr>
            <p:spPr>
              <a:xfrm>
                <a:off x="5762561" y="3429000"/>
                <a:ext cx="2468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&amp; 0=0,  0 &amp; 0=0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0C622B-4BF7-4568-B7E7-773E10C39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561" y="3429000"/>
                <a:ext cx="2468625" cy="276999"/>
              </a:xfrm>
              <a:prstGeom prst="rect">
                <a:avLst/>
              </a:prstGeom>
              <a:blipFill>
                <a:blip r:embed="rId6"/>
                <a:stretch>
                  <a:fillRect l="-1481" r="-172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31791E92-2B81-361F-FB6D-871D039B6819}"/>
              </a:ext>
            </a:extLst>
          </p:cNvPr>
          <p:cNvSpPr/>
          <p:nvPr/>
        </p:nvSpPr>
        <p:spPr>
          <a:xfrm>
            <a:off x="5762561" y="3429002"/>
            <a:ext cx="190244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9378D8-4E79-40DD-7534-8BFA2F84EA3E}"/>
              </a:ext>
            </a:extLst>
          </p:cNvPr>
          <p:cNvSpPr/>
          <p:nvPr/>
        </p:nvSpPr>
        <p:spPr>
          <a:xfrm>
            <a:off x="7217813" y="3429002"/>
            <a:ext cx="190244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24AB3B-2AA9-B154-A66A-7D3CFE081265}"/>
              </a:ext>
            </a:extLst>
          </p:cNvPr>
          <p:cNvSpPr/>
          <p:nvPr/>
        </p:nvSpPr>
        <p:spPr>
          <a:xfrm>
            <a:off x="6584688" y="3429001"/>
            <a:ext cx="190244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478362-E52E-C7F9-4E48-7C0D0BC03114}"/>
              </a:ext>
            </a:extLst>
          </p:cNvPr>
          <p:cNvSpPr/>
          <p:nvPr/>
        </p:nvSpPr>
        <p:spPr>
          <a:xfrm>
            <a:off x="8027666" y="3429000"/>
            <a:ext cx="190244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BE4BBE-9901-98A7-9822-7A9084B8530E}"/>
                  </a:ext>
                </a:extLst>
              </p:cNvPr>
              <p:cNvSpPr txBox="1"/>
              <p:nvPr/>
            </p:nvSpPr>
            <p:spPr>
              <a:xfrm>
                <a:off x="1348923" y="3535650"/>
                <a:ext cx="7389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BE4BBE-9901-98A7-9822-7A9084B85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923" y="3535650"/>
                <a:ext cx="738985" cy="276999"/>
              </a:xfrm>
              <a:prstGeom prst="rect">
                <a:avLst/>
              </a:prstGeom>
              <a:blipFill>
                <a:blip r:embed="rId7"/>
                <a:stretch>
                  <a:fillRect l="-820" r="-655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4505DD-152C-7AE6-576B-0B67498528E2}"/>
                  </a:ext>
                </a:extLst>
              </p:cNvPr>
              <p:cNvSpPr txBox="1"/>
              <p:nvPr/>
            </p:nvSpPr>
            <p:spPr>
              <a:xfrm>
                <a:off x="2087908" y="3535650"/>
                <a:ext cx="1322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…11000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4505DD-152C-7AE6-576B-0B6749852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908" y="3535650"/>
                <a:ext cx="1322734" cy="276999"/>
              </a:xfrm>
              <a:prstGeom prst="rect">
                <a:avLst/>
              </a:prstGeom>
              <a:blipFill>
                <a:blip r:embed="rId8"/>
                <a:stretch>
                  <a:fillRect l="-1389" r="-41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132B7499-C934-6C43-CF8A-9B1CBBB2F450}"/>
              </a:ext>
            </a:extLst>
          </p:cNvPr>
          <p:cNvSpPr/>
          <p:nvPr/>
        </p:nvSpPr>
        <p:spPr>
          <a:xfrm>
            <a:off x="2970265" y="3535648"/>
            <a:ext cx="434116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DC509C-1545-6E70-DDE7-9CCC10F7958D}"/>
              </a:ext>
            </a:extLst>
          </p:cNvPr>
          <p:cNvSpPr/>
          <p:nvPr/>
        </p:nvSpPr>
        <p:spPr>
          <a:xfrm>
            <a:off x="2497660" y="3535649"/>
            <a:ext cx="472605" cy="27699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CB7567-555C-6146-DE8D-6DB20328D19A}"/>
                  </a:ext>
                </a:extLst>
              </p:cNvPr>
              <p:cNvSpPr txBox="1"/>
              <p:nvPr/>
            </p:nvSpPr>
            <p:spPr>
              <a:xfrm>
                <a:off x="1350464" y="4025948"/>
                <a:ext cx="36998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+7) &amp;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+7) &amp;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~7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CB7567-555C-6146-DE8D-6DB20328D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464" y="4025948"/>
                <a:ext cx="3699859" cy="276999"/>
              </a:xfrm>
              <a:prstGeom prst="rect">
                <a:avLst/>
              </a:prstGeom>
              <a:blipFill>
                <a:blip r:embed="rId9"/>
                <a:stretch>
                  <a:fillRect l="-1650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1DCAF7F3-5B6C-16DD-A6D6-0362D6FE7EC7}"/>
              </a:ext>
            </a:extLst>
          </p:cNvPr>
          <p:cNvSpPr/>
          <p:nvPr/>
        </p:nvSpPr>
        <p:spPr>
          <a:xfrm>
            <a:off x="1343981" y="2457231"/>
            <a:ext cx="331396" cy="32892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4161138-899E-3C4B-638E-301C65864BC8}"/>
              </a:ext>
            </a:extLst>
          </p:cNvPr>
          <p:cNvSpPr/>
          <p:nvPr/>
        </p:nvSpPr>
        <p:spPr>
          <a:xfrm>
            <a:off x="1512651" y="3045344"/>
            <a:ext cx="251614" cy="27699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4A3C70-FD1B-7044-2729-1F19A79CA34D}"/>
                  </a:ext>
                </a:extLst>
              </p:cNvPr>
              <p:cNvSpPr txBox="1"/>
              <p:nvPr/>
            </p:nvSpPr>
            <p:spPr>
              <a:xfrm>
                <a:off x="5625306" y="4160259"/>
                <a:ext cx="3565502" cy="1477328"/>
              </a:xfrm>
              <a:prstGeom prst="rect">
                <a:avLst/>
              </a:prstGeom>
              <a:solidFill>
                <a:srgbClr val="7030A0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Це наша формула щоби знайти наступну адресу вирівненну до 8. Щоби перемінити </a:t>
                </a:r>
                <a14:m>
                  <m:oMath xmlns:m="http://schemas.openxmlformats.org/officeDocument/2006/math">
                    <m:r>
                      <a:rPr lang="uk-UA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 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, нам слід перемінити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усі випадки </a:t>
                </a:r>
                <a14:m>
                  <m:oMath xmlns:m="http://schemas.openxmlformats.org/officeDocument/2006/math">
                    <m:r>
                      <a:rPr lang="uk-UA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– 1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(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подібно до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8−1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4A3C70-FD1B-7044-2729-1F19A79CA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306" y="4160259"/>
                <a:ext cx="3565502" cy="1477328"/>
              </a:xfrm>
              <a:prstGeom prst="rect">
                <a:avLst/>
              </a:prstGeom>
              <a:blipFill>
                <a:blip r:embed="rId10"/>
                <a:stretch>
                  <a:fillRect l="-1361" t="-1626" r="-340" b="-447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1E26E6C0-7E69-6B61-2694-FDFCC14F8B97}"/>
              </a:ext>
            </a:extLst>
          </p:cNvPr>
          <p:cNvSpPr/>
          <p:nvPr/>
        </p:nvSpPr>
        <p:spPr>
          <a:xfrm>
            <a:off x="3479630" y="3939898"/>
            <a:ext cx="1632418" cy="49095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8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9" grpId="0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7" grpId="0" animBg="1"/>
      <p:bldP spid="28" grpId="0" animBg="1"/>
      <p:bldP spid="29" grpId="0"/>
      <p:bldP spid="32" grpId="0" animBg="1"/>
      <p:bldP spid="33" grpId="0" animBg="1"/>
      <p:bldP spid="34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32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409EE-E706-1B4D-2455-2681A240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Дескрипторна</a:t>
            </a:r>
            <a:r>
              <a:rPr lang="en-US" dirty="0"/>
              <a:t> </a:t>
            </a:r>
            <a:r>
              <a:rPr lang="uk-UA" dirty="0"/>
              <a:t>купа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51418-2DD0-329D-4DC2-767E9B9CC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337344" cy="4351337"/>
          </a:xfrm>
        </p:spPr>
        <p:txBody>
          <a:bodyPr/>
          <a:lstStyle/>
          <a:p>
            <a:r>
              <a:rPr lang="uk-UA" dirty="0"/>
              <a:t>Останню річ яка нам знадобиться для творення буфера глибини, це спрощений об</a:t>
            </a:r>
            <a:r>
              <a:rPr lang="en-US" dirty="0"/>
              <a:t>’</a:t>
            </a:r>
            <a:r>
              <a:rPr lang="uk-UA" dirty="0"/>
              <a:t>єкт для виділення дескрипторів</a:t>
            </a:r>
          </a:p>
          <a:p>
            <a:r>
              <a:rPr lang="uk-UA" dirty="0"/>
              <a:t>В останній лекцій, ми використовували дескриптори для буферів кольору</a:t>
            </a:r>
          </a:p>
          <a:p>
            <a:pPr lvl="1"/>
            <a:r>
              <a:rPr lang="uk-UA" dirty="0"/>
              <a:t>Тепер, нам знадобиться перейти подібний процес, але для буфера глибини</a:t>
            </a:r>
            <a:endParaRPr lang="en-US" dirty="0"/>
          </a:p>
          <a:p>
            <a:r>
              <a:rPr lang="uk-UA" dirty="0"/>
              <a:t>Щоби спрощувати виділення дескрипторів, ми створимо подібний об</a:t>
            </a:r>
            <a:r>
              <a:rPr lang="en-US" dirty="0"/>
              <a:t>’</a:t>
            </a:r>
            <a:r>
              <a:rPr lang="uk-UA" dirty="0"/>
              <a:t>єкт до лінійної арени, але цей об</a:t>
            </a:r>
            <a:r>
              <a:rPr lang="en-US" dirty="0"/>
              <a:t>’</a:t>
            </a:r>
            <a:r>
              <a:rPr lang="uk-UA" dirty="0"/>
              <a:t>єкт тільки зберігатиме масив дескрипторів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448CF-80D3-5EDA-321B-4BB7F1337B8C}"/>
              </a:ext>
            </a:extLst>
          </p:cNvPr>
          <p:cNvSpPr txBox="1"/>
          <p:nvPr/>
        </p:nvSpPr>
        <p:spPr>
          <a:xfrm>
            <a:off x="8622423" y="1691322"/>
            <a:ext cx="16981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Consolas" panose="020B0609020204030204" pitchFamily="49" charset="0"/>
              </a:rPr>
              <a:t>Дескриптор 0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640AA-3E7B-5FB5-BA21-C957427490AC}"/>
              </a:ext>
            </a:extLst>
          </p:cNvPr>
          <p:cNvSpPr txBox="1"/>
          <p:nvPr/>
        </p:nvSpPr>
        <p:spPr>
          <a:xfrm>
            <a:off x="8622423" y="2058960"/>
            <a:ext cx="16981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Consolas" panose="020B0609020204030204" pitchFamily="49" charset="0"/>
              </a:rPr>
              <a:t>Дескриптор </a:t>
            </a:r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D5A81-D8D6-E6D0-BED4-2DCA20A5BAD5}"/>
              </a:ext>
            </a:extLst>
          </p:cNvPr>
          <p:cNvSpPr txBox="1"/>
          <p:nvPr/>
        </p:nvSpPr>
        <p:spPr>
          <a:xfrm>
            <a:off x="8622423" y="2428292"/>
            <a:ext cx="16981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Consolas" panose="020B0609020204030204" pitchFamily="49" charset="0"/>
              </a:rPr>
              <a:t>Дескриптор </a:t>
            </a:r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0D48D-0612-48D9-6D6C-42FC199FBCAA}"/>
              </a:ext>
            </a:extLst>
          </p:cNvPr>
          <p:cNvSpPr txBox="1"/>
          <p:nvPr/>
        </p:nvSpPr>
        <p:spPr>
          <a:xfrm>
            <a:off x="8622423" y="2795930"/>
            <a:ext cx="16981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Consolas" panose="020B0609020204030204" pitchFamily="49" charset="0"/>
              </a:rPr>
              <a:t>Дескриптор </a:t>
            </a:r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4966C-62F1-43D7-C26C-AE7AF3636DC2}"/>
              </a:ext>
            </a:extLst>
          </p:cNvPr>
          <p:cNvSpPr txBox="1"/>
          <p:nvPr/>
        </p:nvSpPr>
        <p:spPr>
          <a:xfrm>
            <a:off x="8622423" y="3163568"/>
            <a:ext cx="16981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Consolas" panose="020B0609020204030204" pitchFamily="49" charset="0"/>
              </a:rPr>
              <a:t>Дескриптор </a:t>
            </a:r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ABD555-FF38-7994-179A-684F7411DE8E}"/>
              </a:ext>
            </a:extLst>
          </p:cNvPr>
          <p:cNvSpPr/>
          <p:nvPr/>
        </p:nvSpPr>
        <p:spPr>
          <a:xfrm>
            <a:off x="8622423" y="1691322"/>
            <a:ext cx="1698172" cy="184157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362397-742A-C928-ED72-15CC3D142FC8}"/>
              </a:ext>
            </a:extLst>
          </p:cNvPr>
          <p:cNvSpPr txBox="1"/>
          <p:nvPr/>
        </p:nvSpPr>
        <p:spPr>
          <a:xfrm>
            <a:off x="8622423" y="1028541"/>
            <a:ext cx="169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Дескрипторна купа</a:t>
            </a:r>
            <a:endParaRPr lang="en-US" dirty="0">
              <a:latin typeface="YouTube Sans"/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4759986-BE57-3CB6-D3F0-C280CEE68FF9}"/>
              </a:ext>
            </a:extLst>
          </p:cNvPr>
          <p:cNvSpPr/>
          <p:nvPr/>
        </p:nvSpPr>
        <p:spPr>
          <a:xfrm>
            <a:off x="10403720" y="1674872"/>
            <a:ext cx="302821" cy="185802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29DE2-B6B5-7855-C4A0-4B19F01A58AE}"/>
              </a:ext>
            </a:extLst>
          </p:cNvPr>
          <p:cNvSpPr txBox="1"/>
          <p:nvPr/>
        </p:nvSpPr>
        <p:spPr>
          <a:xfrm>
            <a:off x="10813419" y="2381003"/>
            <a:ext cx="855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MaxNum</a:t>
            </a:r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559805-CE2E-D21C-A2EA-4D776048AA76}"/>
              </a:ext>
            </a:extLst>
          </p:cNvPr>
          <p:cNvCxnSpPr>
            <a:cxnSpLocks/>
          </p:cNvCxnSpPr>
          <p:nvPr/>
        </p:nvCxnSpPr>
        <p:spPr>
          <a:xfrm>
            <a:off x="8076157" y="1691322"/>
            <a:ext cx="5462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3451E3-FFD5-7B5A-2742-2A8FEE81A8B4}"/>
              </a:ext>
            </a:extLst>
          </p:cNvPr>
          <p:cNvSpPr txBox="1"/>
          <p:nvPr/>
        </p:nvSpPr>
        <p:spPr>
          <a:xfrm>
            <a:off x="6777974" y="1525559"/>
            <a:ext cx="1298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CurrNum</a:t>
            </a:r>
            <a:r>
              <a:rPr lang="en-US" sz="1400" dirty="0">
                <a:latin typeface="Consolas" panose="020B0609020204030204" pitchFamily="49" charset="0"/>
              </a:rPr>
              <a:t> = 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B633B1-3280-C66E-37C9-DB965FBE3D69}"/>
              </a:ext>
            </a:extLst>
          </p:cNvPr>
          <p:cNvCxnSpPr>
            <a:cxnSpLocks/>
          </p:cNvCxnSpPr>
          <p:nvPr/>
        </p:nvCxnSpPr>
        <p:spPr>
          <a:xfrm>
            <a:off x="8076157" y="2059806"/>
            <a:ext cx="5462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7DA6365-7866-49AD-64A6-7622F2A8A9A8}"/>
              </a:ext>
            </a:extLst>
          </p:cNvPr>
          <p:cNvSpPr txBox="1"/>
          <p:nvPr/>
        </p:nvSpPr>
        <p:spPr>
          <a:xfrm>
            <a:off x="6777974" y="1894043"/>
            <a:ext cx="1298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CurrNum</a:t>
            </a:r>
            <a:r>
              <a:rPr lang="en-US" sz="1400" dirty="0">
                <a:latin typeface="Consolas" panose="020B0609020204030204" pitchFamily="49" charset="0"/>
              </a:rPr>
              <a:t> = 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30E83A-67B9-F857-D3A8-420BF54D0928}"/>
              </a:ext>
            </a:extLst>
          </p:cNvPr>
          <p:cNvCxnSpPr>
            <a:cxnSpLocks/>
          </p:cNvCxnSpPr>
          <p:nvPr/>
        </p:nvCxnSpPr>
        <p:spPr>
          <a:xfrm>
            <a:off x="8076157" y="2427867"/>
            <a:ext cx="5462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DD12B-E1E8-09C9-C91F-86EB9574A328}"/>
              </a:ext>
            </a:extLst>
          </p:cNvPr>
          <p:cNvSpPr txBox="1"/>
          <p:nvPr/>
        </p:nvSpPr>
        <p:spPr>
          <a:xfrm>
            <a:off x="6777974" y="2262104"/>
            <a:ext cx="1298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CurrNum</a:t>
            </a:r>
            <a:r>
              <a:rPr lang="en-US" sz="1400" dirty="0">
                <a:latin typeface="Consolas" panose="020B0609020204030204" pitchFamily="49" charset="0"/>
              </a:rPr>
              <a:t> = 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DEEA41-0687-70F6-E658-13EDE0BBDAE5}"/>
              </a:ext>
            </a:extLst>
          </p:cNvPr>
          <p:cNvCxnSpPr>
            <a:cxnSpLocks/>
          </p:cNvCxnSpPr>
          <p:nvPr/>
        </p:nvCxnSpPr>
        <p:spPr>
          <a:xfrm>
            <a:off x="8076157" y="3544774"/>
            <a:ext cx="5462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8AA9B7-A265-D674-239C-7E30EB5D7E78}"/>
              </a:ext>
            </a:extLst>
          </p:cNvPr>
          <p:cNvSpPr txBox="1"/>
          <p:nvPr/>
        </p:nvSpPr>
        <p:spPr>
          <a:xfrm>
            <a:off x="6777974" y="3379011"/>
            <a:ext cx="1298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CurrNum</a:t>
            </a:r>
            <a:r>
              <a:rPr lang="en-US" sz="1400" dirty="0">
                <a:latin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</a:rPr>
              <a:t>MaxNum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A093C0C-4061-6427-BA6E-CA8ED14E3A81}"/>
              </a:ext>
            </a:extLst>
          </p:cNvPr>
          <p:cNvSpPr/>
          <p:nvPr/>
        </p:nvSpPr>
        <p:spPr>
          <a:xfrm>
            <a:off x="10652625" y="1691322"/>
            <a:ext cx="160794" cy="367638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49D6FF-652C-8293-E203-292DFEE46BA3}"/>
              </a:ext>
            </a:extLst>
          </p:cNvPr>
          <p:cNvSpPr txBox="1"/>
          <p:nvPr/>
        </p:nvSpPr>
        <p:spPr>
          <a:xfrm>
            <a:off x="10783883" y="1680159"/>
            <a:ext cx="11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Step Size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9FEBA9-60D9-02A9-67D8-5E30F0F31194}"/>
              </a:ext>
            </a:extLst>
          </p:cNvPr>
          <p:cNvSpPr txBox="1"/>
          <p:nvPr/>
        </p:nvSpPr>
        <p:spPr>
          <a:xfrm>
            <a:off x="5528511" y="637717"/>
            <a:ext cx="3278606" cy="2923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latin typeface="Consolas" panose="020B0609020204030204" pitchFamily="49" charset="0"/>
              </a:rPr>
              <a:t>GetCPUDescriptorHandleForHeapStart</a:t>
            </a:r>
            <a:endParaRPr lang="en-US" sz="1300" dirty="0">
              <a:latin typeface="Consolas" panose="020B060902020403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C63A0B-6C95-63DC-F48B-E3B3A016DCB2}"/>
              </a:ext>
            </a:extLst>
          </p:cNvPr>
          <p:cNvCxnSpPr>
            <a:stCxn id="23" idx="2"/>
          </p:cNvCxnSpPr>
          <p:nvPr/>
        </p:nvCxnSpPr>
        <p:spPr>
          <a:xfrm>
            <a:off x="7167814" y="930105"/>
            <a:ext cx="1454609" cy="7447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D4F5C3F-8C7F-4427-5F2D-83D59BC36C47}"/>
              </a:ext>
            </a:extLst>
          </p:cNvPr>
          <p:cNvSpPr txBox="1"/>
          <p:nvPr/>
        </p:nvSpPr>
        <p:spPr>
          <a:xfrm>
            <a:off x="9012263" y="637717"/>
            <a:ext cx="3085734" cy="2923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latin typeface="Consolas" panose="020B0609020204030204" pitchFamily="49" charset="0"/>
              </a:rPr>
              <a:t>GetDescriptorHandleIncrementSize</a:t>
            </a:r>
            <a:endParaRPr lang="en-US" sz="1300" dirty="0">
              <a:latin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D0BDEC-F71B-2FB5-7404-5F8EE7FC7D0F}"/>
              </a:ext>
            </a:extLst>
          </p:cNvPr>
          <p:cNvCxnSpPr>
            <a:cxnSpLocks/>
            <a:stCxn id="26" idx="2"/>
            <a:endCxn id="15" idx="0"/>
          </p:cNvCxnSpPr>
          <p:nvPr/>
        </p:nvCxnSpPr>
        <p:spPr>
          <a:xfrm>
            <a:off x="10555130" y="930105"/>
            <a:ext cx="796742" cy="7500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23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6" grpId="0"/>
      <p:bldP spid="16" grpId="1"/>
      <p:bldP spid="18" grpId="0"/>
      <p:bldP spid="18" grpId="1"/>
      <p:bldP spid="20" grpId="0"/>
      <p:bldP spid="20" grpId="1"/>
      <p:bldP spid="22" grpId="0"/>
      <p:bldP spid="13" grpId="0" animBg="1"/>
      <p:bldP spid="15" grpId="0"/>
      <p:bldP spid="23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10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6C9A2-E78C-6A52-E974-BE15E821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Вміст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A1273-47A8-6F24-DA71-706CEE20B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В останні лекції, ми створили першу </a:t>
            </a:r>
            <a:r>
              <a:rPr lang="en-US" dirty="0"/>
              <a:t>DX12 </a:t>
            </a:r>
            <a:r>
              <a:rPr lang="uk-UA" dirty="0"/>
              <a:t>аплікацію, яка очищує буфер кольору</a:t>
            </a:r>
          </a:p>
          <a:p>
            <a:r>
              <a:rPr lang="uk-UA" dirty="0"/>
              <a:t>У цій лекції, будемо на початку творити буфер глибини, і його очищувати в кожні кадрі</a:t>
            </a:r>
          </a:p>
          <a:p>
            <a:r>
              <a:rPr lang="uk-UA" dirty="0"/>
              <a:t>Після цього, подивимося як скопіювати модель </a:t>
            </a:r>
            <a:r>
              <a:rPr lang="en-US" dirty="0" err="1"/>
              <a:t>Sponza</a:t>
            </a:r>
            <a:r>
              <a:rPr lang="en-US" dirty="0"/>
              <a:t> </a:t>
            </a:r>
            <a:r>
              <a:rPr lang="uk-UA" dirty="0"/>
              <a:t>до графічного процесора</a:t>
            </a:r>
          </a:p>
        </p:txBody>
      </p:sp>
    </p:spTree>
    <p:extLst>
      <p:ext uri="{BB962C8B-B14F-4D97-AF65-F5344CB8AC3E}">
        <p14:creationId xmlns:p14="http://schemas.microsoft.com/office/powerpoint/2010/main" val="20793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4EFD-F995-4903-B0B8-E145E238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Копіювання дані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84783-9CA2-6B57-240B-463379AC8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799"/>
            <a:ext cx="5294418" cy="4753583"/>
          </a:xfrm>
        </p:spPr>
        <p:txBody>
          <a:bodyPr>
            <a:normAutofit/>
          </a:bodyPr>
          <a:lstStyle/>
          <a:p>
            <a:r>
              <a:rPr lang="uk-UA" dirty="0"/>
              <a:t>Ми хочемо створити усі наші ресурси пов</a:t>
            </a:r>
            <a:r>
              <a:rPr lang="en-US" dirty="0"/>
              <a:t>’</a:t>
            </a:r>
            <a:r>
              <a:rPr lang="uk-UA" dirty="0"/>
              <a:t>язані зі </a:t>
            </a:r>
            <a:r>
              <a:rPr lang="en-US" dirty="0" err="1"/>
              <a:t>Sponza</a:t>
            </a:r>
            <a:r>
              <a:rPr lang="en-US" dirty="0"/>
              <a:t> </a:t>
            </a:r>
            <a:endParaRPr lang="uk-UA" dirty="0"/>
          </a:p>
          <a:p>
            <a:pPr lvl="1"/>
            <a:r>
              <a:rPr lang="uk-UA" dirty="0"/>
              <a:t>Це текстури та буфери вершин та індексів</a:t>
            </a:r>
          </a:p>
          <a:p>
            <a:r>
              <a:rPr lang="uk-UA" dirty="0"/>
              <a:t>Ми вже вміємо ці ресурси творити, але як нам скопіювати дані зі </a:t>
            </a:r>
            <a:r>
              <a:rPr lang="en-US" dirty="0"/>
              <a:t>CPU </a:t>
            </a:r>
            <a:r>
              <a:rPr lang="uk-UA" dirty="0"/>
              <a:t>до ресурсів у</a:t>
            </a:r>
            <a:r>
              <a:rPr lang="en-US" dirty="0"/>
              <a:t> GPU?</a:t>
            </a:r>
          </a:p>
          <a:p>
            <a:r>
              <a:rPr lang="uk-UA" b="1" dirty="0"/>
              <a:t>Купа для завантаження</a:t>
            </a:r>
            <a:r>
              <a:rPr lang="en-US" b="1" dirty="0"/>
              <a:t>/Upload Heap </a:t>
            </a:r>
            <a:r>
              <a:rPr lang="en-US" dirty="0"/>
              <a:t>– </a:t>
            </a:r>
            <a:r>
              <a:rPr lang="uk-UA" dirty="0"/>
              <a:t>це спеціальна пам</a:t>
            </a:r>
            <a:r>
              <a:rPr lang="en-US" dirty="0"/>
              <a:t>’</a:t>
            </a:r>
            <a:r>
              <a:rPr lang="uk-UA" dirty="0"/>
              <a:t>ять у </a:t>
            </a:r>
            <a:r>
              <a:rPr lang="en-US" dirty="0"/>
              <a:t>RAM</a:t>
            </a:r>
            <a:r>
              <a:rPr lang="uk-UA" dirty="0"/>
              <a:t>, яку </a:t>
            </a:r>
            <a:r>
              <a:rPr lang="en-US" dirty="0"/>
              <a:t>CPU </a:t>
            </a:r>
            <a:r>
              <a:rPr lang="uk-UA" dirty="0"/>
              <a:t>може читати</a:t>
            </a:r>
            <a:r>
              <a:rPr lang="en-US" dirty="0"/>
              <a:t>/</a:t>
            </a:r>
            <a:r>
              <a:rPr lang="uk-UA" dirty="0"/>
              <a:t>писати</a:t>
            </a:r>
            <a:r>
              <a:rPr lang="en-US" dirty="0"/>
              <a:t>, </a:t>
            </a:r>
            <a:r>
              <a:rPr lang="uk-UA" dirty="0"/>
              <a:t>а </a:t>
            </a:r>
            <a:r>
              <a:rPr lang="en-US" dirty="0"/>
              <a:t>GPU </a:t>
            </a:r>
            <a:r>
              <a:rPr lang="uk-UA" dirty="0"/>
              <a:t>може тільки читати </a:t>
            </a:r>
          </a:p>
          <a:p>
            <a:pPr lvl="1"/>
            <a:r>
              <a:rPr lang="en-US" dirty="0"/>
              <a:t>GPU </a:t>
            </a:r>
            <a:r>
              <a:rPr lang="uk-UA" dirty="0"/>
              <a:t>цю пам</a:t>
            </a:r>
            <a:r>
              <a:rPr lang="en-US" dirty="0"/>
              <a:t>’</a:t>
            </a:r>
            <a:r>
              <a:rPr lang="uk-UA" dirty="0"/>
              <a:t>ять повільно читає в порівнянні з купою за замовчуванням</a:t>
            </a:r>
            <a:r>
              <a:rPr lang="en-US" dirty="0"/>
              <a:t>/Default Heap</a:t>
            </a:r>
            <a:endParaRPr lang="uk-UA" dirty="0"/>
          </a:p>
          <a:p>
            <a:r>
              <a:rPr lang="uk-UA" dirty="0"/>
              <a:t>Ми тоді можемо зберігати дані у купи для завантаження, та копіювати її до ресурсів у купі за замовчуванням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283BB0B-F84A-4577-AC6E-25E4BF5AA049}"/>
              </a:ext>
            </a:extLst>
          </p:cNvPr>
          <p:cNvSpPr txBox="1"/>
          <p:nvPr/>
        </p:nvSpPr>
        <p:spPr>
          <a:xfrm>
            <a:off x="7730599" y="783449"/>
            <a:ext cx="3372592" cy="1015663"/>
          </a:xfrm>
          <a:prstGeom prst="rect">
            <a:avLst/>
          </a:prstGeom>
          <a:solidFill>
            <a:srgbClr val="FFC9C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latin typeface="YouTube Sans"/>
            </a:endParaRPr>
          </a:p>
          <a:p>
            <a:pPr algn="ctr"/>
            <a:r>
              <a:rPr lang="en-US" sz="3600" dirty="0">
                <a:latin typeface="YouTube Sans"/>
              </a:rPr>
              <a:t>GPU</a:t>
            </a:r>
          </a:p>
          <a:p>
            <a:pPr algn="ctr"/>
            <a:endParaRPr lang="en-US" sz="1200" dirty="0">
              <a:latin typeface="YouTube San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980E5D1-4DFE-FE98-CA01-B2A26B73CE90}"/>
              </a:ext>
            </a:extLst>
          </p:cNvPr>
          <p:cNvSpPr/>
          <p:nvPr/>
        </p:nvSpPr>
        <p:spPr>
          <a:xfrm>
            <a:off x="9807909" y="2303813"/>
            <a:ext cx="2244437" cy="92033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FE465CF-6F39-0156-1D42-D4E2660BBE8E}"/>
              </a:ext>
            </a:extLst>
          </p:cNvPr>
          <p:cNvSpPr txBox="1"/>
          <p:nvPr/>
        </p:nvSpPr>
        <p:spPr>
          <a:xfrm>
            <a:off x="9807909" y="2565070"/>
            <a:ext cx="224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Default Heap</a:t>
            </a:r>
            <a:r>
              <a:rPr lang="uk-UA" dirty="0">
                <a:latin typeface="YouTube Sans"/>
              </a:rPr>
              <a:t> (</a:t>
            </a:r>
            <a:r>
              <a:rPr lang="en-US" dirty="0">
                <a:latin typeface="YouTube Sans"/>
              </a:rPr>
              <a:t>VRAM)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260E7EE-AA56-788E-8D08-1687216D9937}"/>
              </a:ext>
            </a:extLst>
          </p:cNvPr>
          <p:cNvSpPr txBox="1"/>
          <p:nvPr/>
        </p:nvSpPr>
        <p:spPr>
          <a:xfrm>
            <a:off x="7935836" y="1880586"/>
            <a:ext cx="111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PCIe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F4A32D5-FE59-4957-BE03-48ABC725A69A}"/>
              </a:ext>
            </a:extLst>
          </p:cNvPr>
          <p:cNvCxnSpPr>
            <a:cxnSpLocks/>
          </p:cNvCxnSpPr>
          <p:nvPr/>
        </p:nvCxnSpPr>
        <p:spPr>
          <a:xfrm flipV="1">
            <a:off x="10248405" y="1799112"/>
            <a:ext cx="0" cy="5047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3F9D0BC-33A3-FCC0-4361-2D8B54662643}"/>
              </a:ext>
            </a:extLst>
          </p:cNvPr>
          <p:cNvCxnSpPr>
            <a:cxnSpLocks/>
          </p:cNvCxnSpPr>
          <p:nvPr/>
        </p:nvCxnSpPr>
        <p:spPr>
          <a:xfrm>
            <a:off x="10776857" y="1799112"/>
            <a:ext cx="0" cy="5047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79C770F9-99AD-50E9-9D51-5FB512FA0C1A}"/>
              </a:ext>
            </a:extLst>
          </p:cNvPr>
          <p:cNvSpPr/>
          <p:nvPr/>
        </p:nvSpPr>
        <p:spPr>
          <a:xfrm>
            <a:off x="7541465" y="2303813"/>
            <a:ext cx="1630006" cy="92033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86FC9E1-6769-0DDE-66D9-BBACC88EC662}"/>
              </a:ext>
            </a:extLst>
          </p:cNvPr>
          <p:cNvSpPr txBox="1"/>
          <p:nvPr/>
        </p:nvSpPr>
        <p:spPr>
          <a:xfrm>
            <a:off x="7544194" y="2308616"/>
            <a:ext cx="682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RAM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71085C0-A1A1-8806-5304-6EE111E8203C}"/>
              </a:ext>
            </a:extLst>
          </p:cNvPr>
          <p:cNvSpPr txBox="1"/>
          <p:nvPr/>
        </p:nvSpPr>
        <p:spPr>
          <a:xfrm>
            <a:off x="7439890" y="3887612"/>
            <a:ext cx="1541575" cy="830997"/>
          </a:xfrm>
          <a:prstGeom prst="rect">
            <a:avLst/>
          </a:prstGeom>
          <a:solidFill>
            <a:srgbClr val="FFC9C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000" dirty="0">
              <a:latin typeface="YouTube Sans"/>
            </a:endParaRPr>
          </a:p>
          <a:p>
            <a:pPr algn="ctr"/>
            <a:r>
              <a:rPr lang="en-US" sz="2800" dirty="0">
                <a:latin typeface="YouTube Sans"/>
              </a:rPr>
              <a:t>CPU</a:t>
            </a:r>
          </a:p>
          <a:p>
            <a:pPr algn="ctr"/>
            <a:endParaRPr lang="en-US" sz="1000" dirty="0">
              <a:latin typeface="YouTube Sans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9738CC-061E-268C-C355-8209FA87B3EA}"/>
              </a:ext>
            </a:extLst>
          </p:cNvPr>
          <p:cNvCxnSpPr>
            <a:cxnSpLocks/>
          </p:cNvCxnSpPr>
          <p:nvPr/>
        </p:nvCxnSpPr>
        <p:spPr>
          <a:xfrm flipV="1">
            <a:off x="7831777" y="3224151"/>
            <a:ext cx="0" cy="663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7B82C27-AA97-1136-4E98-06D0D3314760}"/>
              </a:ext>
            </a:extLst>
          </p:cNvPr>
          <p:cNvCxnSpPr>
            <a:cxnSpLocks/>
          </p:cNvCxnSpPr>
          <p:nvPr/>
        </p:nvCxnSpPr>
        <p:spPr>
          <a:xfrm>
            <a:off x="8538358" y="3224151"/>
            <a:ext cx="0" cy="663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6786C22-EEEC-C70E-C3B6-9EB03B7AB28C}"/>
              </a:ext>
            </a:extLst>
          </p:cNvPr>
          <p:cNvSpPr txBox="1"/>
          <p:nvPr/>
        </p:nvSpPr>
        <p:spPr>
          <a:xfrm>
            <a:off x="8229602" y="2354783"/>
            <a:ext cx="884711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Upload </a:t>
            </a:r>
          </a:p>
          <a:p>
            <a:pPr algn="ctr"/>
            <a:r>
              <a:rPr lang="en-US" dirty="0">
                <a:latin typeface="YouTube Sans"/>
              </a:rPr>
              <a:t>Heap</a:t>
            </a:r>
          </a:p>
          <a:p>
            <a:pPr algn="ctr"/>
            <a:endParaRPr lang="en-US" sz="1200" dirty="0">
              <a:latin typeface="YouTube San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923CC08-674E-59F7-FF5C-A3155AA99892}"/>
              </a:ext>
            </a:extLst>
          </p:cNvPr>
          <p:cNvCxnSpPr>
            <a:cxnSpLocks/>
          </p:cNvCxnSpPr>
          <p:nvPr/>
        </p:nvCxnSpPr>
        <p:spPr>
          <a:xfrm flipV="1">
            <a:off x="8713967" y="1799112"/>
            <a:ext cx="0" cy="5556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1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5" grpId="0" animBg="1"/>
      <p:bldP spid="66" grpId="0"/>
      <p:bldP spid="7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4EFD-F995-4903-B0B8-E145E238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Копіювання дані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84783-9CA2-6B57-240B-463379AC8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863815" cy="4351337"/>
          </a:xfrm>
        </p:spPr>
        <p:txBody>
          <a:bodyPr/>
          <a:lstStyle/>
          <a:p>
            <a:r>
              <a:rPr lang="uk-UA" dirty="0"/>
              <a:t>Ви може б думали, чому графічний процесор не зможе читати весь </a:t>
            </a:r>
            <a:r>
              <a:rPr lang="en-US" dirty="0"/>
              <a:t>RAM </a:t>
            </a:r>
            <a:r>
              <a:rPr lang="uk-UA" dirty="0"/>
              <a:t>зі </a:t>
            </a:r>
            <a:r>
              <a:rPr lang="en-US" dirty="0"/>
              <a:t>CPU</a:t>
            </a:r>
          </a:p>
          <a:p>
            <a:pPr lvl="1"/>
            <a:r>
              <a:rPr lang="uk-UA" dirty="0"/>
              <a:t>У модерних процесорах, часами це можливо, застосовуючи технологію </a:t>
            </a:r>
            <a:r>
              <a:rPr lang="en-US" dirty="0" err="1"/>
              <a:t>ReBar</a:t>
            </a:r>
            <a:endParaRPr lang="uk-UA" dirty="0"/>
          </a:p>
          <a:p>
            <a:r>
              <a:rPr lang="uk-UA" dirty="0"/>
              <a:t>Без </a:t>
            </a:r>
            <a:r>
              <a:rPr lang="en-US" dirty="0" err="1"/>
              <a:t>ReBar</a:t>
            </a:r>
            <a:r>
              <a:rPr lang="en-US" dirty="0"/>
              <a:t>, </a:t>
            </a:r>
            <a:r>
              <a:rPr lang="uk-UA" dirty="0"/>
              <a:t>пам</a:t>
            </a:r>
            <a:r>
              <a:rPr lang="en-US" dirty="0"/>
              <a:t>’</a:t>
            </a:r>
            <a:r>
              <a:rPr lang="uk-UA" dirty="0"/>
              <a:t>ять </a:t>
            </a:r>
            <a:r>
              <a:rPr lang="en-US" dirty="0"/>
              <a:t>Upload Heap </a:t>
            </a:r>
            <a:r>
              <a:rPr lang="uk-UA" dirty="0"/>
              <a:t>розділений операційною системою від решти </a:t>
            </a:r>
            <a:r>
              <a:rPr lang="en-US" dirty="0"/>
              <a:t>RAM</a:t>
            </a:r>
            <a:endParaRPr lang="uk-UA" dirty="0"/>
          </a:p>
          <a:p>
            <a:pPr lvl="1"/>
            <a:r>
              <a:rPr lang="en-US" dirty="0"/>
              <a:t>OS </a:t>
            </a:r>
            <a:r>
              <a:rPr lang="uk-UA" dirty="0"/>
              <a:t>прив</a:t>
            </a:r>
            <a:r>
              <a:rPr lang="en-US" dirty="0"/>
              <a:t>’</a:t>
            </a:r>
            <a:r>
              <a:rPr lang="uk-UA" dirty="0"/>
              <a:t>язує цю пам</a:t>
            </a:r>
            <a:r>
              <a:rPr lang="en-US" dirty="0"/>
              <a:t>’</a:t>
            </a:r>
            <a:r>
              <a:rPr lang="uk-UA" dirty="0"/>
              <a:t>ять до </a:t>
            </a:r>
            <a:r>
              <a:rPr lang="en-US" dirty="0"/>
              <a:t>PCIe,</a:t>
            </a:r>
            <a:r>
              <a:rPr lang="uk-UA" dirty="0"/>
              <a:t> щоби графічний процесор мав доступ</a:t>
            </a:r>
            <a:endParaRPr lang="en-US" dirty="0"/>
          </a:p>
          <a:p>
            <a:pPr lvl="1"/>
            <a:r>
              <a:rPr lang="en-US" dirty="0"/>
              <a:t>PCIe </a:t>
            </a:r>
            <a:r>
              <a:rPr lang="uk-UA" dirty="0"/>
              <a:t>тоді обмежений, і не зможе всю пам</a:t>
            </a:r>
            <a:r>
              <a:rPr lang="en-US" dirty="0"/>
              <a:t>’</a:t>
            </a:r>
            <a:r>
              <a:rPr lang="uk-UA" dirty="0"/>
              <a:t>ять </a:t>
            </a:r>
            <a:r>
              <a:rPr lang="en-US" dirty="0"/>
              <a:t>CPU </a:t>
            </a:r>
            <a:r>
              <a:rPr lang="uk-UA" dirty="0"/>
              <a:t>читати на раз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A40B0-29E1-8ABA-5470-258EA1522844}"/>
              </a:ext>
            </a:extLst>
          </p:cNvPr>
          <p:cNvSpPr txBox="1"/>
          <p:nvPr/>
        </p:nvSpPr>
        <p:spPr>
          <a:xfrm>
            <a:off x="7730599" y="783449"/>
            <a:ext cx="3372592" cy="1015663"/>
          </a:xfrm>
          <a:prstGeom prst="rect">
            <a:avLst/>
          </a:prstGeom>
          <a:solidFill>
            <a:srgbClr val="FFC9C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latin typeface="YouTube Sans"/>
            </a:endParaRPr>
          </a:p>
          <a:p>
            <a:pPr algn="ctr"/>
            <a:r>
              <a:rPr lang="en-US" sz="3600" dirty="0">
                <a:latin typeface="YouTube Sans"/>
              </a:rPr>
              <a:t>GPU</a:t>
            </a:r>
          </a:p>
          <a:p>
            <a:pPr algn="ctr"/>
            <a:endParaRPr lang="en-US" sz="1200" dirty="0">
              <a:latin typeface="YouTube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1D2F5-A301-C020-65BE-D04DE0F42B69}"/>
              </a:ext>
            </a:extLst>
          </p:cNvPr>
          <p:cNvSpPr/>
          <p:nvPr/>
        </p:nvSpPr>
        <p:spPr>
          <a:xfrm>
            <a:off x="9807909" y="2303813"/>
            <a:ext cx="2244437" cy="92033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0BF8B-A274-9EDD-B74B-AE8760F1CD35}"/>
              </a:ext>
            </a:extLst>
          </p:cNvPr>
          <p:cNvSpPr txBox="1"/>
          <p:nvPr/>
        </p:nvSpPr>
        <p:spPr>
          <a:xfrm>
            <a:off x="9807909" y="2565070"/>
            <a:ext cx="224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Default Heap</a:t>
            </a:r>
            <a:r>
              <a:rPr lang="uk-UA" dirty="0">
                <a:latin typeface="YouTube Sans"/>
              </a:rPr>
              <a:t> (</a:t>
            </a:r>
            <a:r>
              <a:rPr lang="en-US" dirty="0">
                <a:latin typeface="YouTube Sans"/>
              </a:rPr>
              <a:t>VRAM)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AE9631-1A5A-C42A-35D9-39DA899AFCC5}"/>
              </a:ext>
            </a:extLst>
          </p:cNvPr>
          <p:cNvCxnSpPr>
            <a:cxnSpLocks/>
          </p:cNvCxnSpPr>
          <p:nvPr/>
        </p:nvCxnSpPr>
        <p:spPr>
          <a:xfrm flipV="1">
            <a:off x="10248405" y="1799112"/>
            <a:ext cx="0" cy="5047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9FB161-08B2-11C4-FA54-7A69808280C2}"/>
              </a:ext>
            </a:extLst>
          </p:cNvPr>
          <p:cNvCxnSpPr>
            <a:cxnSpLocks/>
          </p:cNvCxnSpPr>
          <p:nvPr/>
        </p:nvCxnSpPr>
        <p:spPr>
          <a:xfrm>
            <a:off x="10776857" y="1799112"/>
            <a:ext cx="0" cy="5047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07EC70F-4EFE-FAC6-6672-126FE13A04D2}"/>
              </a:ext>
            </a:extLst>
          </p:cNvPr>
          <p:cNvSpPr/>
          <p:nvPr/>
        </p:nvSpPr>
        <p:spPr>
          <a:xfrm>
            <a:off x="7541465" y="2303813"/>
            <a:ext cx="1630006" cy="92033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E4B5D-6434-02F1-008C-53433518A8D6}"/>
              </a:ext>
            </a:extLst>
          </p:cNvPr>
          <p:cNvSpPr txBox="1"/>
          <p:nvPr/>
        </p:nvSpPr>
        <p:spPr>
          <a:xfrm>
            <a:off x="7544194" y="2308616"/>
            <a:ext cx="682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326D00-E46A-EABD-C4B7-A494446A6DD7}"/>
              </a:ext>
            </a:extLst>
          </p:cNvPr>
          <p:cNvSpPr txBox="1"/>
          <p:nvPr/>
        </p:nvSpPr>
        <p:spPr>
          <a:xfrm>
            <a:off x="7439890" y="3887612"/>
            <a:ext cx="1541575" cy="830997"/>
          </a:xfrm>
          <a:prstGeom prst="rect">
            <a:avLst/>
          </a:prstGeom>
          <a:solidFill>
            <a:srgbClr val="FFC9C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000" dirty="0">
              <a:latin typeface="YouTube Sans"/>
            </a:endParaRPr>
          </a:p>
          <a:p>
            <a:pPr algn="ctr"/>
            <a:r>
              <a:rPr lang="en-US" sz="2800" dirty="0">
                <a:latin typeface="YouTube Sans"/>
              </a:rPr>
              <a:t>CPU</a:t>
            </a:r>
          </a:p>
          <a:p>
            <a:pPr algn="ctr"/>
            <a:endParaRPr lang="en-US" sz="1000" dirty="0">
              <a:latin typeface="YouTube San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45C138-DFDB-641A-B639-07A6753C1E6C}"/>
              </a:ext>
            </a:extLst>
          </p:cNvPr>
          <p:cNvCxnSpPr>
            <a:cxnSpLocks/>
          </p:cNvCxnSpPr>
          <p:nvPr/>
        </p:nvCxnSpPr>
        <p:spPr>
          <a:xfrm flipV="1">
            <a:off x="7831777" y="3224151"/>
            <a:ext cx="0" cy="663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986DB2-4786-F906-FD50-BCAF38EB0A6C}"/>
              </a:ext>
            </a:extLst>
          </p:cNvPr>
          <p:cNvCxnSpPr>
            <a:cxnSpLocks/>
          </p:cNvCxnSpPr>
          <p:nvPr/>
        </p:nvCxnSpPr>
        <p:spPr>
          <a:xfrm>
            <a:off x="8538358" y="3224151"/>
            <a:ext cx="0" cy="663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4F44560-F04F-79E4-1ACC-8915174A2106}"/>
              </a:ext>
            </a:extLst>
          </p:cNvPr>
          <p:cNvSpPr txBox="1"/>
          <p:nvPr/>
        </p:nvSpPr>
        <p:spPr>
          <a:xfrm>
            <a:off x="8229602" y="2354783"/>
            <a:ext cx="884711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Upload </a:t>
            </a:r>
          </a:p>
          <a:p>
            <a:pPr algn="ctr"/>
            <a:r>
              <a:rPr lang="en-US" dirty="0">
                <a:latin typeface="YouTube Sans"/>
              </a:rPr>
              <a:t>Heap</a:t>
            </a:r>
          </a:p>
          <a:p>
            <a:pPr algn="ctr"/>
            <a:endParaRPr lang="en-US" sz="1200" dirty="0">
              <a:latin typeface="YouTube San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4B2469-93F5-4870-FD13-4436B3350479}"/>
              </a:ext>
            </a:extLst>
          </p:cNvPr>
          <p:cNvSpPr txBox="1"/>
          <p:nvPr/>
        </p:nvSpPr>
        <p:spPr>
          <a:xfrm>
            <a:off x="7935836" y="1880586"/>
            <a:ext cx="111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PCIe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3A9021-8FEF-1442-F3F6-188DB0372F03}"/>
              </a:ext>
            </a:extLst>
          </p:cNvPr>
          <p:cNvCxnSpPr>
            <a:cxnSpLocks/>
          </p:cNvCxnSpPr>
          <p:nvPr/>
        </p:nvCxnSpPr>
        <p:spPr>
          <a:xfrm flipV="1">
            <a:off x="8713967" y="1799112"/>
            <a:ext cx="0" cy="5556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22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4EFD-F995-4903-B0B8-E145E238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Копіювання дані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84783-9CA2-6B57-240B-463379AC8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863815" cy="4351337"/>
          </a:xfrm>
        </p:spPr>
        <p:txBody>
          <a:bodyPr>
            <a:normAutofit/>
          </a:bodyPr>
          <a:lstStyle/>
          <a:p>
            <a:r>
              <a:rPr lang="uk-UA" dirty="0"/>
              <a:t>Процес копіювання між </a:t>
            </a:r>
            <a:r>
              <a:rPr lang="en-US" dirty="0"/>
              <a:t>CPU </a:t>
            </a:r>
            <a:r>
              <a:rPr lang="uk-UA" dirty="0"/>
              <a:t>і </a:t>
            </a:r>
            <a:r>
              <a:rPr lang="en-US" dirty="0"/>
              <a:t>GPU</a:t>
            </a:r>
          </a:p>
          <a:p>
            <a:pPr lvl="1"/>
            <a:r>
              <a:rPr lang="uk-UA" dirty="0"/>
              <a:t>Копіюємо між </a:t>
            </a:r>
            <a:r>
              <a:rPr lang="en-US" dirty="0"/>
              <a:t>RAM </a:t>
            </a:r>
            <a:r>
              <a:rPr lang="uk-UA" dirty="0"/>
              <a:t>та </a:t>
            </a:r>
            <a:r>
              <a:rPr lang="en-US" dirty="0"/>
              <a:t>Upload Heap</a:t>
            </a:r>
          </a:p>
          <a:p>
            <a:pPr lvl="1"/>
            <a:r>
              <a:rPr lang="uk-UA" dirty="0"/>
              <a:t>Наказуємо щоби </a:t>
            </a:r>
            <a:r>
              <a:rPr lang="en-US" dirty="0"/>
              <a:t>GPU </a:t>
            </a:r>
            <a:r>
              <a:rPr lang="uk-UA" dirty="0"/>
              <a:t>копіював між </a:t>
            </a:r>
            <a:r>
              <a:rPr lang="en-US" dirty="0"/>
              <a:t>Upload Heap </a:t>
            </a:r>
            <a:r>
              <a:rPr lang="uk-UA" dirty="0"/>
              <a:t>та </a:t>
            </a:r>
            <a:r>
              <a:rPr lang="en-US" dirty="0"/>
              <a:t>Default Heap (VRAM)</a:t>
            </a:r>
          </a:p>
          <a:p>
            <a:r>
              <a:rPr lang="uk-UA" dirty="0"/>
              <a:t>Щоби копіювати дані зі </a:t>
            </a:r>
            <a:r>
              <a:rPr lang="en-US" dirty="0"/>
              <a:t>GPU </a:t>
            </a:r>
            <a:r>
              <a:rPr lang="uk-UA" dirty="0"/>
              <a:t>до </a:t>
            </a:r>
            <a:r>
              <a:rPr lang="en-US" dirty="0"/>
              <a:t>CPU, </a:t>
            </a:r>
            <a:r>
              <a:rPr lang="uk-UA" dirty="0"/>
              <a:t>треба подібні операції виконати, але цей раз застосовуючи </a:t>
            </a:r>
            <a:r>
              <a:rPr lang="en-US" dirty="0" err="1"/>
              <a:t>ReadBack</a:t>
            </a:r>
            <a:r>
              <a:rPr lang="en-US" dirty="0"/>
              <a:t> Heap</a:t>
            </a:r>
          </a:p>
          <a:p>
            <a:pPr lvl="1"/>
            <a:r>
              <a:rPr lang="uk-UA" dirty="0"/>
              <a:t>Для нашої аплікації, це не буде потрібно, отже не буду цей процес переходити</a:t>
            </a:r>
            <a:endParaRPr lang="en-US" dirty="0"/>
          </a:p>
          <a:p>
            <a:r>
              <a:rPr lang="uk-UA" dirty="0"/>
              <a:t>Цей процес копіювання дуже латентний, отже треба вважати щоби не копіювати за багато дані між процесорами, якщо не потрібно</a:t>
            </a:r>
            <a:endParaRPr lang="en-US" dirty="0"/>
          </a:p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E8F9A7-D17B-885F-7782-5AC0A855C93C}"/>
              </a:ext>
            </a:extLst>
          </p:cNvPr>
          <p:cNvSpPr txBox="1"/>
          <p:nvPr/>
        </p:nvSpPr>
        <p:spPr>
          <a:xfrm>
            <a:off x="7730599" y="783449"/>
            <a:ext cx="3372592" cy="1015663"/>
          </a:xfrm>
          <a:prstGeom prst="rect">
            <a:avLst/>
          </a:prstGeom>
          <a:solidFill>
            <a:srgbClr val="FFC9C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latin typeface="YouTube Sans"/>
            </a:endParaRPr>
          </a:p>
          <a:p>
            <a:pPr algn="ctr"/>
            <a:r>
              <a:rPr lang="en-US" sz="3600" dirty="0">
                <a:latin typeface="YouTube Sans"/>
              </a:rPr>
              <a:t>GPU</a:t>
            </a:r>
          </a:p>
          <a:p>
            <a:pPr algn="ctr"/>
            <a:endParaRPr lang="en-US" sz="1200" dirty="0">
              <a:latin typeface="YouTube San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FE87938-6C98-8386-41EC-275E3F016EBE}"/>
              </a:ext>
            </a:extLst>
          </p:cNvPr>
          <p:cNvSpPr/>
          <p:nvPr/>
        </p:nvSpPr>
        <p:spPr>
          <a:xfrm>
            <a:off x="9807909" y="2303813"/>
            <a:ext cx="2244437" cy="92033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707E13-D613-56FD-6540-41D8FF9FE1CB}"/>
              </a:ext>
            </a:extLst>
          </p:cNvPr>
          <p:cNvSpPr txBox="1"/>
          <p:nvPr/>
        </p:nvSpPr>
        <p:spPr>
          <a:xfrm>
            <a:off x="9807909" y="2565070"/>
            <a:ext cx="224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Default Heap</a:t>
            </a:r>
            <a:r>
              <a:rPr lang="uk-UA" dirty="0">
                <a:latin typeface="YouTube Sans"/>
              </a:rPr>
              <a:t> (</a:t>
            </a:r>
            <a:r>
              <a:rPr lang="en-US" dirty="0">
                <a:latin typeface="YouTube Sans"/>
              </a:rPr>
              <a:t>VRAM)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0AF595-D6EF-F4E8-9D97-0D9566C0B419}"/>
              </a:ext>
            </a:extLst>
          </p:cNvPr>
          <p:cNvCxnSpPr>
            <a:cxnSpLocks/>
          </p:cNvCxnSpPr>
          <p:nvPr/>
        </p:nvCxnSpPr>
        <p:spPr>
          <a:xfrm flipV="1">
            <a:off x="10248405" y="1799112"/>
            <a:ext cx="0" cy="5047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73072F1-2124-6F31-47EB-7BCD4FCD394E}"/>
              </a:ext>
            </a:extLst>
          </p:cNvPr>
          <p:cNvCxnSpPr>
            <a:cxnSpLocks/>
          </p:cNvCxnSpPr>
          <p:nvPr/>
        </p:nvCxnSpPr>
        <p:spPr>
          <a:xfrm>
            <a:off x="10776857" y="1799112"/>
            <a:ext cx="0" cy="5047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FAF7B16-A996-E46A-8F34-1210B9093717}"/>
              </a:ext>
            </a:extLst>
          </p:cNvPr>
          <p:cNvSpPr/>
          <p:nvPr/>
        </p:nvSpPr>
        <p:spPr>
          <a:xfrm>
            <a:off x="7541465" y="2303813"/>
            <a:ext cx="1630006" cy="92033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2C7742-7FBD-24A5-ADE1-8A97CDA4F31D}"/>
              </a:ext>
            </a:extLst>
          </p:cNvPr>
          <p:cNvSpPr txBox="1"/>
          <p:nvPr/>
        </p:nvSpPr>
        <p:spPr>
          <a:xfrm>
            <a:off x="7544194" y="2308616"/>
            <a:ext cx="682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RAM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A352AE-2FB1-D8B1-3052-034DF8CEBA60}"/>
              </a:ext>
            </a:extLst>
          </p:cNvPr>
          <p:cNvSpPr txBox="1"/>
          <p:nvPr/>
        </p:nvSpPr>
        <p:spPr>
          <a:xfrm>
            <a:off x="7439890" y="3887612"/>
            <a:ext cx="1541575" cy="830997"/>
          </a:xfrm>
          <a:prstGeom prst="rect">
            <a:avLst/>
          </a:prstGeom>
          <a:solidFill>
            <a:srgbClr val="FFC9C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000" dirty="0">
              <a:latin typeface="YouTube Sans"/>
            </a:endParaRPr>
          </a:p>
          <a:p>
            <a:pPr algn="ctr"/>
            <a:r>
              <a:rPr lang="en-US" sz="2800" dirty="0">
                <a:latin typeface="YouTube Sans"/>
              </a:rPr>
              <a:t>CPU</a:t>
            </a:r>
          </a:p>
          <a:p>
            <a:pPr algn="ctr"/>
            <a:endParaRPr lang="en-US" sz="1000" dirty="0">
              <a:latin typeface="YouTube Sans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6BE0BB4-2441-937B-FB5D-4B55CC708619}"/>
              </a:ext>
            </a:extLst>
          </p:cNvPr>
          <p:cNvCxnSpPr>
            <a:cxnSpLocks/>
          </p:cNvCxnSpPr>
          <p:nvPr/>
        </p:nvCxnSpPr>
        <p:spPr>
          <a:xfrm flipV="1">
            <a:off x="7831777" y="3224151"/>
            <a:ext cx="0" cy="663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DC226F2-4A15-58D4-3FC0-1C1A21C7DC5F}"/>
              </a:ext>
            </a:extLst>
          </p:cNvPr>
          <p:cNvCxnSpPr>
            <a:cxnSpLocks/>
          </p:cNvCxnSpPr>
          <p:nvPr/>
        </p:nvCxnSpPr>
        <p:spPr>
          <a:xfrm>
            <a:off x="8538358" y="3224151"/>
            <a:ext cx="0" cy="663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AE443E6-62FB-4749-6CAC-6C0CA837B2B1}"/>
              </a:ext>
            </a:extLst>
          </p:cNvPr>
          <p:cNvSpPr txBox="1"/>
          <p:nvPr/>
        </p:nvSpPr>
        <p:spPr>
          <a:xfrm>
            <a:off x="8229602" y="2354783"/>
            <a:ext cx="884711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Upload </a:t>
            </a:r>
          </a:p>
          <a:p>
            <a:pPr algn="ctr"/>
            <a:r>
              <a:rPr lang="en-US" dirty="0">
                <a:latin typeface="YouTube Sans"/>
              </a:rPr>
              <a:t>Heap</a:t>
            </a:r>
          </a:p>
          <a:p>
            <a:pPr algn="ctr"/>
            <a:endParaRPr lang="en-US" sz="1200" dirty="0">
              <a:latin typeface="YouTube San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3A8E3CC-79E3-6474-4C08-7B78F43D2C80}"/>
              </a:ext>
            </a:extLst>
          </p:cNvPr>
          <p:cNvSpPr/>
          <p:nvPr/>
        </p:nvSpPr>
        <p:spPr>
          <a:xfrm>
            <a:off x="7616973" y="2934402"/>
            <a:ext cx="214804" cy="22702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BABA0A7-A673-74A0-6621-8CF1C77A6D96}"/>
              </a:ext>
            </a:extLst>
          </p:cNvPr>
          <p:cNvSpPr/>
          <p:nvPr/>
        </p:nvSpPr>
        <p:spPr>
          <a:xfrm>
            <a:off x="8269484" y="2934402"/>
            <a:ext cx="214804" cy="22702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97284ED-6F7A-6415-85AE-0C05E7B81268}"/>
              </a:ext>
            </a:extLst>
          </p:cNvPr>
          <p:cNvSpPr/>
          <p:nvPr/>
        </p:nvSpPr>
        <p:spPr>
          <a:xfrm>
            <a:off x="9859608" y="2950942"/>
            <a:ext cx="214804" cy="22702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E8DA0B-4FB8-50CD-C912-64BA4EE113F7}"/>
              </a:ext>
            </a:extLst>
          </p:cNvPr>
          <p:cNvSpPr/>
          <p:nvPr/>
        </p:nvSpPr>
        <p:spPr>
          <a:xfrm>
            <a:off x="9309493" y="1518191"/>
            <a:ext cx="214804" cy="22702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DD1553C-9984-3540-A52B-60180DE28D8B}"/>
              </a:ext>
            </a:extLst>
          </p:cNvPr>
          <p:cNvSpPr txBox="1"/>
          <p:nvPr/>
        </p:nvSpPr>
        <p:spPr>
          <a:xfrm>
            <a:off x="7935836" y="1880586"/>
            <a:ext cx="111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PCIe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3F613FF-2BEF-4EC9-9E2D-506A6615C12F}"/>
              </a:ext>
            </a:extLst>
          </p:cNvPr>
          <p:cNvCxnSpPr>
            <a:cxnSpLocks/>
          </p:cNvCxnSpPr>
          <p:nvPr/>
        </p:nvCxnSpPr>
        <p:spPr>
          <a:xfrm flipV="1">
            <a:off x="8713967" y="1799112"/>
            <a:ext cx="0" cy="5556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2EEF21E-0F00-98C1-5F0E-C99DF8C803AA}"/>
              </a:ext>
            </a:extLst>
          </p:cNvPr>
          <p:cNvCxnSpPr>
            <a:stCxn id="65" idx="3"/>
            <a:endCxn id="67" idx="1"/>
          </p:cNvCxnSpPr>
          <p:nvPr/>
        </p:nvCxnSpPr>
        <p:spPr>
          <a:xfrm>
            <a:off x="7831777" y="3047915"/>
            <a:ext cx="4377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50E0404-3375-F888-65C5-63717FA98146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8713967" y="1631704"/>
            <a:ext cx="5955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26E59A0-3B97-C090-73FA-758DF1022FFA}"/>
              </a:ext>
            </a:extLst>
          </p:cNvPr>
          <p:cNvCxnSpPr>
            <a:cxnSpLocks/>
          </p:cNvCxnSpPr>
          <p:nvPr/>
        </p:nvCxnSpPr>
        <p:spPr>
          <a:xfrm>
            <a:off x="8713967" y="1631704"/>
            <a:ext cx="0" cy="14162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EF7CA00-0F40-1922-32A5-12F8E275E84B}"/>
              </a:ext>
            </a:extLst>
          </p:cNvPr>
          <p:cNvCxnSpPr>
            <a:cxnSpLocks/>
            <a:endCxn id="67" idx="3"/>
          </p:cNvCxnSpPr>
          <p:nvPr/>
        </p:nvCxnSpPr>
        <p:spPr>
          <a:xfrm flipH="1">
            <a:off x="8484288" y="3047915"/>
            <a:ext cx="2296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28B45BC-5EC6-7EE2-9A17-B36494A5D863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9967010" y="1631704"/>
            <a:ext cx="0" cy="1319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9E86922-3F3E-E490-8CC6-835F8F0186EF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9524297" y="1631704"/>
            <a:ext cx="4427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99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68" grpId="0" animBg="1"/>
      <p:bldP spid="6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EA7BD-D822-0D20-C2C5-02278E22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Копіювання дані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5874E-006D-EDA7-CDFC-F27582478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205103" cy="4351337"/>
          </a:xfrm>
        </p:spPr>
        <p:txBody>
          <a:bodyPr/>
          <a:lstStyle/>
          <a:p>
            <a:r>
              <a:rPr lang="uk-UA" dirty="0"/>
              <a:t>Знаючи як копіювати дані між </a:t>
            </a:r>
            <a:r>
              <a:rPr lang="en-US" dirty="0"/>
              <a:t>CPU </a:t>
            </a:r>
            <a:r>
              <a:rPr lang="uk-UA" dirty="0"/>
              <a:t>та </a:t>
            </a:r>
            <a:r>
              <a:rPr lang="en-US" dirty="0"/>
              <a:t>GPU, </a:t>
            </a:r>
            <a:r>
              <a:rPr lang="uk-UA" dirty="0"/>
              <a:t>як тепер нам це закодувати у нашій аплікації</a:t>
            </a:r>
            <a:r>
              <a:rPr lang="en-US" dirty="0"/>
              <a:t>?</a:t>
            </a:r>
            <a:endParaRPr lang="uk-UA" dirty="0"/>
          </a:p>
          <a:p>
            <a:r>
              <a:rPr lang="uk-UA" dirty="0"/>
              <a:t>Вперше, нам слід створити всі ресурси модель, і для цього, будемо застосовувати лінійну</a:t>
            </a:r>
            <a:r>
              <a:rPr lang="en-US" dirty="0"/>
              <a:t> </a:t>
            </a:r>
            <a:r>
              <a:rPr lang="uk-UA" dirty="0"/>
              <a:t>арену</a:t>
            </a:r>
          </a:p>
          <a:p>
            <a:pPr lvl="1"/>
            <a:r>
              <a:rPr lang="uk-UA" dirty="0"/>
              <a:t>Ця арена буде зберігати пам</a:t>
            </a:r>
            <a:r>
              <a:rPr lang="en-US" dirty="0"/>
              <a:t>’</a:t>
            </a:r>
            <a:r>
              <a:rPr lang="uk-UA" dirty="0"/>
              <a:t>ять у купи за замовчуванням (</a:t>
            </a:r>
            <a:r>
              <a:rPr lang="en-US" dirty="0"/>
              <a:t>VRAM)</a:t>
            </a:r>
          </a:p>
          <a:p>
            <a:r>
              <a:rPr lang="uk-UA" dirty="0"/>
              <a:t>Коли завантажуємо моделей, можемо складати всі ресурси моделя у цієї лінійної арени</a:t>
            </a:r>
            <a:endParaRPr lang="en-US" dirty="0"/>
          </a:p>
          <a:p>
            <a:pPr lvl="1"/>
            <a:r>
              <a:rPr lang="uk-UA" dirty="0"/>
              <a:t>Арену можемо створити досить велику щоби зберігати всю дану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91C5C7-FEF6-97A6-DB36-F7C42AF31463}"/>
              </a:ext>
            </a:extLst>
          </p:cNvPr>
          <p:cNvSpPr/>
          <p:nvPr/>
        </p:nvSpPr>
        <p:spPr>
          <a:xfrm>
            <a:off x="9423070" y="1116280"/>
            <a:ext cx="2398816" cy="324196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5C9747-B8C4-3ECD-3635-2B1C73788439}"/>
              </a:ext>
            </a:extLst>
          </p:cNvPr>
          <p:cNvSpPr/>
          <p:nvPr/>
        </p:nvSpPr>
        <p:spPr>
          <a:xfrm>
            <a:off x="9423070" y="1116282"/>
            <a:ext cx="2398816" cy="42712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6DE43-A96F-491D-80E8-BD28A1014598}"/>
              </a:ext>
            </a:extLst>
          </p:cNvPr>
          <p:cNvSpPr txBox="1"/>
          <p:nvPr/>
        </p:nvSpPr>
        <p:spPr>
          <a:xfrm>
            <a:off x="9423070" y="769918"/>
            <a:ext cx="239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VRAM</a:t>
            </a:r>
            <a:r>
              <a:rPr lang="uk-UA" dirty="0">
                <a:latin typeface="YouTube Sans"/>
              </a:rPr>
              <a:t> арена</a:t>
            </a:r>
            <a:endParaRPr lang="en-US" dirty="0">
              <a:latin typeface="YouTub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6A7D3-45E0-4E53-45F0-281D8D1C6F18}"/>
              </a:ext>
            </a:extLst>
          </p:cNvPr>
          <p:cNvSpPr txBox="1"/>
          <p:nvPr/>
        </p:nvSpPr>
        <p:spPr>
          <a:xfrm>
            <a:off x="8265227" y="931615"/>
            <a:ext cx="6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Used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DD0803-8DCA-4DBB-5E1E-83D8F0940F7B}"/>
              </a:ext>
            </a:extLst>
          </p:cNvPr>
          <p:cNvCxnSpPr>
            <a:stCxn id="10" idx="3"/>
          </p:cNvCxnSpPr>
          <p:nvPr/>
        </p:nvCxnSpPr>
        <p:spPr>
          <a:xfrm>
            <a:off x="8936183" y="1116281"/>
            <a:ext cx="486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DE8AFEF-8601-A651-3932-71B4DA0167E5}"/>
              </a:ext>
            </a:extLst>
          </p:cNvPr>
          <p:cNvSpPr txBox="1"/>
          <p:nvPr/>
        </p:nvSpPr>
        <p:spPr>
          <a:xfrm>
            <a:off x="8265227" y="1357830"/>
            <a:ext cx="6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Used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1D5967-FBA3-24CF-451F-DCD15C8AC079}"/>
              </a:ext>
            </a:extLst>
          </p:cNvPr>
          <p:cNvCxnSpPr>
            <a:stCxn id="12" idx="3"/>
          </p:cNvCxnSpPr>
          <p:nvPr/>
        </p:nvCxnSpPr>
        <p:spPr>
          <a:xfrm>
            <a:off x="8936183" y="1542496"/>
            <a:ext cx="486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F231B2-9961-1B5E-4C78-1FD88AA7CB3B}"/>
              </a:ext>
            </a:extLst>
          </p:cNvPr>
          <p:cNvSpPr txBox="1"/>
          <p:nvPr/>
        </p:nvSpPr>
        <p:spPr>
          <a:xfrm>
            <a:off x="8265227" y="2211143"/>
            <a:ext cx="6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Used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5A88A0-643E-3DA7-6A59-5639B293B847}"/>
              </a:ext>
            </a:extLst>
          </p:cNvPr>
          <p:cNvCxnSpPr>
            <a:stCxn id="14" idx="3"/>
          </p:cNvCxnSpPr>
          <p:nvPr/>
        </p:nvCxnSpPr>
        <p:spPr>
          <a:xfrm>
            <a:off x="8936183" y="2395809"/>
            <a:ext cx="486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12BE8BA-A127-51E0-2D56-A39AEDFBB127}"/>
              </a:ext>
            </a:extLst>
          </p:cNvPr>
          <p:cNvSpPr txBox="1"/>
          <p:nvPr/>
        </p:nvSpPr>
        <p:spPr>
          <a:xfrm>
            <a:off x="8265227" y="2643268"/>
            <a:ext cx="6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Used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7D3054-B5C3-B88B-ACCF-7AD01E2EADAC}"/>
              </a:ext>
            </a:extLst>
          </p:cNvPr>
          <p:cNvCxnSpPr>
            <a:stCxn id="16" idx="3"/>
          </p:cNvCxnSpPr>
          <p:nvPr/>
        </p:nvCxnSpPr>
        <p:spPr>
          <a:xfrm>
            <a:off x="8936183" y="2827934"/>
            <a:ext cx="486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A6742ED-BF68-5831-8042-69BEA0F29093}"/>
              </a:ext>
            </a:extLst>
          </p:cNvPr>
          <p:cNvSpPr/>
          <p:nvPr/>
        </p:nvSpPr>
        <p:spPr>
          <a:xfrm>
            <a:off x="9423071" y="1542496"/>
            <a:ext cx="2398816" cy="42712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187F1B-1D94-48C5-2E45-D1C2A72F8822}"/>
              </a:ext>
            </a:extLst>
          </p:cNvPr>
          <p:cNvSpPr/>
          <p:nvPr/>
        </p:nvSpPr>
        <p:spPr>
          <a:xfrm>
            <a:off x="9423071" y="1969063"/>
            <a:ext cx="2398816" cy="42712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close-up of a wall&#10;&#10;Description automatically generated">
            <a:extLst>
              <a:ext uri="{FF2B5EF4-FFF2-40B4-BE49-F238E27FC236}">
                <a16:creationId xmlns:a16="http://schemas.microsoft.com/office/drawing/2014/main" id="{203455A2-38AE-FA6C-37FF-F04F3B5C7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1148197"/>
            <a:ext cx="369332" cy="369332"/>
          </a:xfrm>
          <a:prstGeom prst="rect">
            <a:avLst/>
          </a:prstGeom>
        </p:spPr>
      </p:pic>
      <p:pic>
        <p:nvPicPr>
          <p:cNvPr id="27" name="Picture 26" descr="A lion statue with a black background&#10;&#10;Description automatically generated">
            <a:extLst>
              <a:ext uri="{FF2B5EF4-FFF2-40B4-BE49-F238E27FC236}">
                <a16:creationId xmlns:a16="http://schemas.microsoft.com/office/drawing/2014/main" id="{647036BD-A748-3A10-5DC6-3EAE4B827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1572101"/>
            <a:ext cx="369332" cy="369332"/>
          </a:xfrm>
          <a:prstGeom prst="rect">
            <a:avLst/>
          </a:prstGeom>
        </p:spPr>
      </p:pic>
      <p:pic>
        <p:nvPicPr>
          <p:cNvPr id="28" name="Picture 27" descr="A close-up of a roof&#10;&#10;Description automatically generated">
            <a:extLst>
              <a:ext uri="{FF2B5EF4-FFF2-40B4-BE49-F238E27FC236}">
                <a16:creationId xmlns:a16="http://schemas.microsoft.com/office/drawing/2014/main" id="{3B794E7C-4985-E1DD-5C34-4B25A26AA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2006548"/>
            <a:ext cx="369332" cy="36933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EB892A5-C829-3BD4-5272-62D51CFE15C5}"/>
              </a:ext>
            </a:extLst>
          </p:cNvPr>
          <p:cNvSpPr/>
          <p:nvPr/>
        </p:nvSpPr>
        <p:spPr>
          <a:xfrm>
            <a:off x="9423070" y="2825575"/>
            <a:ext cx="2398816" cy="427126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F310AB-EF09-AACF-EEFA-2E242B41C063}"/>
              </a:ext>
            </a:extLst>
          </p:cNvPr>
          <p:cNvSpPr/>
          <p:nvPr/>
        </p:nvSpPr>
        <p:spPr>
          <a:xfrm>
            <a:off x="9423070" y="3245376"/>
            <a:ext cx="2398816" cy="427126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F156AE-1085-CC75-BDC8-EB170C3C47F9}"/>
              </a:ext>
            </a:extLst>
          </p:cNvPr>
          <p:cNvSpPr txBox="1"/>
          <p:nvPr/>
        </p:nvSpPr>
        <p:spPr>
          <a:xfrm>
            <a:off x="9767455" y="330101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2702C4-2CAF-04CB-3BF1-414A0ABD9AFF}"/>
              </a:ext>
            </a:extLst>
          </p:cNvPr>
          <p:cNvSpPr txBox="1"/>
          <p:nvPr/>
        </p:nvSpPr>
        <p:spPr>
          <a:xfrm>
            <a:off x="11228113" y="330101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DDA906-B651-F2C7-A289-025DB802D3B4}"/>
              </a:ext>
            </a:extLst>
          </p:cNvPr>
          <p:cNvSpPr txBox="1"/>
          <p:nvPr/>
        </p:nvSpPr>
        <p:spPr>
          <a:xfrm>
            <a:off x="10010898" y="330101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Consolas" panose="020B0609020204030204" pitchFamily="49" charset="0"/>
              </a:rPr>
              <a:t>1</a:t>
            </a:r>
            <a:endParaRPr lang="en-US" sz="1500" dirty="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855812-565F-B5F7-DB01-8305929407F2}"/>
              </a:ext>
            </a:extLst>
          </p:cNvPr>
          <p:cNvSpPr txBox="1"/>
          <p:nvPr/>
        </p:nvSpPr>
        <p:spPr>
          <a:xfrm>
            <a:off x="10254341" y="330101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Consolas" panose="020B0609020204030204" pitchFamily="49" charset="0"/>
              </a:rPr>
              <a:t>2</a:t>
            </a:r>
            <a:endParaRPr lang="en-US" sz="1500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67335B-6D98-F69D-717E-F642D7D82ED4}"/>
              </a:ext>
            </a:extLst>
          </p:cNvPr>
          <p:cNvSpPr txBox="1"/>
          <p:nvPr/>
        </p:nvSpPr>
        <p:spPr>
          <a:xfrm>
            <a:off x="10497784" y="330101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Consolas" panose="020B0609020204030204" pitchFamily="49" charset="0"/>
              </a:rPr>
              <a:t>3</a:t>
            </a:r>
            <a:endParaRPr lang="en-US" sz="1500" dirty="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C0A44B-E61C-DCB7-DD5C-45B0FB6C9DAB}"/>
              </a:ext>
            </a:extLst>
          </p:cNvPr>
          <p:cNvSpPr txBox="1"/>
          <p:nvPr/>
        </p:nvSpPr>
        <p:spPr>
          <a:xfrm>
            <a:off x="10741227" y="330101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Consolas" panose="020B0609020204030204" pitchFamily="49" charset="0"/>
              </a:rPr>
              <a:t>4</a:t>
            </a:r>
            <a:endParaRPr lang="en-US" sz="1500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7E8014-F612-8D79-F4C8-6E1D91E07722}"/>
              </a:ext>
            </a:extLst>
          </p:cNvPr>
          <p:cNvSpPr txBox="1"/>
          <p:nvPr/>
        </p:nvSpPr>
        <p:spPr>
          <a:xfrm>
            <a:off x="10984670" y="330101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Consolas" panose="020B0609020204030204" pitchFamily="49" charset="0"/>
              </a:rPr>
              <a:t>5</a:t>
            </a:r>
            <a:endParaRPr lang="en-US" sz="1500" dirty="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3B4C5A-3C64-0FA4-C3D1-BBCFD1E092AD}"/>
              </a:ext>
            </a:extLst>
          </p:cNvPr>
          <p:cNvSpPr txBox="1"/>
          <p:nvPr/>
        </p:nvSpPr>
        <p:spPr>
          <a:xfrm>
            <a:off x="9657605" y="2881037"/>
            <a:ext cx="397824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v0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68B1D9-D2EE-13DC-E0CB-B44015D8BAC3}"/>
              </a:ext>
            </a:extLst>
          </p:cNvPr>
          <p:cNvSpPr txBox="1"/>
          <p:nvPr/>
        </p:nvSpPr>
        <p:spPr>
          <a:xfrm>
            <a:off x="10055429" y="2881037"/>
            <a:ext cx="397824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v1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4FE75D-31A5-FC1B-C73B-D9B93DE63615}"/>
              </a:ext>
            </a:extLst>
          </p:cNvPr>
          <p:cNvSpPr txBox="1"/>
          <p:nvPr/>
        </p:nvSpPr>
        <p:spPr>
          <a:xfrm>
            <a:off x="10453253" y="2881037"/>
            <a:ext cx="397824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v2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D942CD-2AF5-CFEB-209C-44285C3FF42C}"/>
              </a:ext>
            </a:extLst>
          </p:cNvPr>
          <p:cNvSpPr txBox="1"/>
          <p:nvPr/>
        </p:nvSpPr>
        <p:spPr>
          <a:xfrm>
            <a:off x="10851077" y="2881037"/>
            <a:ext cx="397824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v3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804389-E0F2-48F5-9DC4-6D6C8459EB38}"/>
              </a:ext>
            </a:extLst>
          </p:cNvPr>
          <p:cNvSpPr txBox="1"/>
          <p:nvPr/>
        </p:nvSpPr>
        <p:spPr>
          <a:xfrm>
            <a:off x="11248423" y="2881037"/>
            <a:ext cx="397824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F69E30A-993A-71FC-95FE-8DF6FFF9F13E}"/>
              </a:ext>
            </a:extLst>
          </p:cNvPr>
          <p:cNvSpPr/>
          <p:nvPr/>
        </p:nvSpPr>
        <p:spPr>
          <a:xfrm>
            <a:off x="9423071" y="2398416"/>
            <a:ext cx="2398816" cy="42712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974C84-7535-E3AE-3ECE-11C2579560CE}"/>
              </a:ext>
            </a:extLst>
          </p:cNvPr>
          <p:cNvSpPr txBox="1"/>
          <p:nvPr/>
        </p:nvSpPr>
        <p:spPr>
          <a:xfrm>
            <a:off x="9889176" y="2446004"/>
            <a:ext cx="149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27B318-7E32-42EC-0389-78067FAA6640}"/>
              </a:ext>
            </a:extLst>
          </p:cNvPr>
          <p:cNvSpPr txBox="1"/>
          <p:nvPr/>
        </p:nvSpPr>
        <p:spPr>
          <a:xfrm>
            <a:off x="8256620" y="1793605"/>
            <a:ext cx="6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Used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66C4014-3AC0-9883-D6FA-BDF3C5F246DB}"/>
              </a:ext>
            </a:extLst>
          </p:cNvPr>
          <p:cNvCxnSpPr>
            <a:stCxn id="45" idx="3"/>
          </p:cNvCxnSpPr>
          <p:nvPr/>
        </p:nvCxnSpPr>
        <p:spPr>
          <a:xfrm>
            <a:off x="8927576" y="1978271"/>
            <a:ext cx="486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84AF166-1EA8-4A2C-E45F-2A130856B28F}"/>
              </a:ext>
            </a:extLst>
          </p:cNvPr>
          <p:cNvSpPr txBox="1"/>
          <p:nvPr/>
        </p:nvSpPr>
        <p:spPr>
          <a:xfrm>
            <a:off x="8256620" y="3066016"/>
            <a:ext cx="6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Used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EB16D12-BFFD-C48C-C538-2BE7464259D6}"/>
              </a:ext>
            </a:extLst>
          </p:cNvPr>
          <p:cNvCxnSpPr>
            <a:stCxn id="47" idx="3"/>
          </p:cNvCxnSpPr>
          <p:nvPr/>
        </p:nvCxnSpPr>
        <p:spPr>
          <a:xfrm>
            <a:off x="8927576" y="3250682"/>
            <a:ext cx="486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39A89C3-F468-D940-A1E7-DB60A0E00F64}"/>
              </a:ext>
            </a:extLst>
          </p:cNvPr>
          <p:cNvSpPr txBox="1"/>
          <p:nvPr/>
        </p:nvSpPr>
        <p:spPr>
          <a:xfrm>
            <a:off x="8265228" y="3489492"/>
            <a:ext cx="6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Used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5856EE-1C70-AA2A-895F-244FF5D92231}"/>
              </a:ext>
            </a:extLst>
          </p:cNvPr>
          <p:cNvCxnSpPr>
            <a:stCxn id="49" idx="3"/>
          </p:cNvCxnSpPr>
          <p:nvPr/>
        </p:nvCxnSpPr>
        <p:spPr>
          <a:xfrm>
            <a:off x="8936184" y="3674158"/>
            <a:ext cx="486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73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0" grpId="0"/>
      <p:bldP spid="10" grpId="1"/>
      <p:bldP spid="12" grpId="0"/>
      <p:bldP spid="12" grpId="1"/>
      <p:bldP spid="14" grpId="0"/>
      <p:bldP spid="14" grpId="1"/>
      <p:bldP spid="16" grpId="0"/>
      <p:bldP spid="16" grpId="1"/>
      <p:bldP spid="22" grpId="0" animBg="1"/>
      <p:bldP spid="25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5" grpId="1"/>
      <p:bldP spid="47" grpId="0"/>
      <p:bldP spid="47" grpId="1"/>
      <p:bldP spid="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1A068-6FAA-3886-EAB7-DB7BB538F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Копіювання дані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BDBC7-503F-4EFD-1EBC-F377BAA52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0" y="1828800"/>
            <a:ext cx="5263993" cy="4351337"/>
          </a:xfrm>
        </p:spPr>
        <p:txBody>
          <a:bodyPr>
            <a:normAutofit/>
          </a:bodyPr>
          <a:lstStyle/>
          <a:p>
            <a:r>
              <a:rPr lang="uk-UA" dirty="0"/>
              <a:t>Наступно, щоби копіювати дані до тих ресурсів, нам знадобиться створити арену завантаження яка зберігає ці дані</a:t>
            </a:r>
          </a:p>
          <a:p>
            <a:r>
              <a:rPr lang="uk-UA" dirty="0"/>
              <a:t>Коли творимо ресурси для моделі у </a:t>
            </a:r>
            <a:r>
              <a:rPr lang="en-US" dirty="0"/>
              <a:t>VRAM</a:t>
            </a:r>
            <a:r>
              <a:rPr lang="uk-UA" dirty="0"/>
              <a:t>, будемо самостійно виділяти пам</a:t>
            </a:r>
            <a:r>
              <a:rPr lang="en-US" dirty="0"/>
              <a:t>’</a:t>
            </a:r>
            <a:r>
              <a:rPr lang="uk-UA" dirty="0"/>
              <a:t>ять в арені завантаження</a:t>
            </a:r>
            <a:endParaRPr lang="en-US" dirty="0"/>
          </a:p>
          <a:p>
            <a:pPr lvl="1"/>
            <a:r>
              <a:rPr lang="uk-UA" dirty="0"/>
              <a:t>У кожному виділенні, зберігаємо дані яких хочемо копіювати до ресурсів у </a:t>
            </a:r>
            <a:r>
              <a:rPr lang="en-US" dirty="0"/>
              <a:t>VRAM</a:t>
            </a:r>
          </a:p>
          <a:p>
            <a:r>
              <a:rPr lang="uk-UA" dirty="0"/>
              <a:t>Щоби </a:t>
            </a:r>
            <a:r>
              <a:rPr lang="en-US" dirty="0"/>
              <a:t>GPU </a:t>
            </a:r>
            <a:r>
              <a:rPr lang="uk-UA" dirty="0"/>
              <a:t>знав щоби копіювати ці дані, самостійно будемо ще додавати команд копіювання до списку команд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B59EF9-CF46-3DCB-67CF-73F20E6DDBB8}"/>
              </a:ext>
            </a:extLst>
          </p:cNvPr>
          <p:cNvSpPr/>
          <p:nvPr/>
        </p:nvSpPr>
        <p:spPr>
          <a:xfrm>
            <a:off x="6470443" y="1039090"/>
            <a:ext cx="1743689" cy="324196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815D4-FAB7-C47A-F295-25B5C0FFDF6B}"/>
              </a:ext>
            </a:extLst>
          </p:cNvPr>
          <p:cNvSpPr/>
          <p:nvPr/>
        </p:nvSpPr>
        <p:spPr>
          <a:xfrm>
            <a:off x="6470443" y="1039092"/>
            <a:ext cx="1743689" cy="42712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D580B-EE95-9DEA-652C-BDFA696ABC19}"/>
              </a:ext>
            </a:extLst>
          </p:cNvPr>
          <p:cNvSpPr txBox="1"/>
          <p:nvPr/>
        </p:nvSpPr>
        <p:spPr>
          <a:xfrm>
            <a:off x="6470443" y="388347"/>
            <a:ext cx="1743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Арена завантаження</a:t>
            </a:r>
            <a:endParaRPr lang="en-US" dirty="0">
              <a:latin typeface="YouTube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BC90D4-A0C6-8EE6-EE34-7F2C132EB2E9}"/>
              </a:ext>
            </a:extLst>
          </p:cNvPr>
          <p:cNvSpPr/>
          <p:nvPr/>
        </p:nvSpPr>
        <p:spPr>
          <a:xfrm>
            <a:off x="6470444" y="1465306"/>
            <a:ext cx="1743689" cy="42712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801D4C-994E-E65A-B333-68F8D0B24D90}"/>
              </a:ext>
            </a:extLst>
          </p:cNvPr>
          <p:cNvSpPr/>
          <p:nvPr/>
        </p:nvSpPr>
        <p:spPr>
          <a:xfrm>
            <a:off x="6470444" y="1891873"/>
            <a:ext cx="1743689" cy="42712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-up of a wall&#10;&#10;Description automatically generated">
            <a:extLst>
              <a:ext uri="{FF2B5EF4-FFF2-40B4-BE49-F238E27FC236}">
                <a16:creationId xmlns:a16="http://schemas.microsoft.com/office/drawing/2014/main" id="{753FE498-DF21-CD36-96B6-ABE50B7AD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739" y="1071007"/>
            <a:ext cx="369332" cy="369332"/>
          </a:xfrm>
          <a:prstGeom prst="rect">
            <a:avLst/>
          </a:prstGeom>
        </p:spPr>
      </p:pic>
      <p:pic>
        <p:nvPicPr>
          <p:cNvPr id="18" name="Picture 17" descr="A lion statue with a black background&#10;&#10;Description automatically generated">
            <a:extLst>
              <a:ext uri="{FF2B5EF4-FFF2-40B4-BE49-F238E27FC236}">
                <a16:creationId xmlns:a16="http://schemas.microsoft.com/office/drawing/2014/main" id="{A22A01E2-D552-1D1C-CE88-FB0D182D6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739" y="1494911"/>
            <a:ext cx="369332" cy="369332"/>
          </a:xfrm>
          <a:prstGeom prst="rect">
            <a:avLst/>
          </a:prstGeom>
        </p:spPr>
      </p:pic>
      <p:pic>
        <p:nvPicPr>
          <p:cNvPr id="19" name="Picture 18" descr="A close-up of a roof&#10;&#10;Description automatically generated">
            <a:extLst>
              <a:ext uri="{FF2B5EF4-FFF2-40B4-BE49-F238E27FC236}">
                <a16:creationId xmlns:a16="http://schemas.microsoft.com/office/drawing/2014/main" id="{CA0F83E5-95BF-2BCF-CEA0-025E94916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739" y="1929358"/>
            <a:ext cx="369332" cy="3693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421DEBA-D1BB-AED5-B9E6-E069930D8211}"/>
              </a:ext>
            </a:extLst>
          </p:cNvPr>
          <p:cNvSpPr/>
          <p:nvPr/>
        </p:nvSpPr>
        <p:spPr>
          <a:xfrm>
            <a:off x="6470443" y="2748385"/>
            <a:ext cx="1743689" cy="427126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F6E1D3-069D-92D0-033C-16F38293C34C}"/>
              </a:ext>
            </a:extLst>
          </p:cNvPr>
          <p:cNvSpPr/>
          <p:nvPr/>
        </p:nvSpPr>
        <p:spPr>
          <a:xfrm>
            <a:off x="6470443" y="3168186"/>
            <a:ext cx="1743689" cy="427126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A95D9B-B0F1-5888-FAF6-93828F779CAB}"/>
              </a:ext>
            </a:extLst>
          </p:cNvPr>
          <p:cNvSpPr txBox="1"/>
          <p:nvPr/>
        </p:nvSpPr>
        <p:spPr>
          <a:xfrm>
            <a:off x="6612949" y="322382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5BF36B-6359-0CDA-F286-D98F8228754A}"/>
              </a:ext>
            </a:extLst>
          </p:cNvPr>
          <p:cNvSpPr txBox="1"/>
          <p:nvPr/>
        </p:nvSpPr>
        <p:spPr>
          <a:xfrm>
            <a:off x="7830158" y="322382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E3902A-FA4D-0053-49C9-C1470D8BCA9F}"/>
              </a:ext>
            </a:extLst>
          </p:cNvPr>
          <p:cNvSpPr txBox="1"/>
          <p:nvPr/>
        </p:nvSpPr>
        <p:spPr>
          <a:xfrm>
            <a:off x="6856392" y="322382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Consolas" panose="020B0609020204030204" pitchFamily="49" charset="0"/>
              </a:rPr>
              <a:t>1</a:t>
            </a:r>
            <a:endParaRPr lang="en-US" sz="1500" dirty="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127FC8-6906-D3F8-8B1B-CC9B73CB4523}"/>
              </a:ext>
            </a:extLst>
          </p:cNvPr>
          <p:cNvSpPr txBox="1"/>
          <p:nvPr/>
        </p:nvSpPr>
        <p:spPr>
          <a:xfrm>
            <a:off x="7099835" y="322382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Consolas" panose="020B0609020204030204" pitchFamily="49" charset="0"/>
              </a:rPr>
              <a:t>2</a:t>
            </a:r>
            <a:endParaRPr lang="en-US" sz="1500" dirty="0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B60C0D-56EC-CCE0-E63E-7AD284B860C9}"/>
              </a:ext>
            </a:extLst>
          </p:cNvPr>
          <p:cNvSpPr txBox="1"/>
          <p:nvPr/>
        </p:nvSpPr>
        <p:spPr>
          <a:xfrm>
            <a:off x="7343278" y="322382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Consolas" panose="020B0609020204030204" pitchFamily="49" charset="0"/>
              </a:rPr>
              <a:t>3</a:t>
            </a:r>
            <a:endParaRPr lang="en-US" sz="1500" dirty="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649F03-9289-9348-F231-086BC9CC02E2}"/>
              </a:ext>
            </a:extLst>
          </p:cNvPr>
          <p:cNvSpPr txBox="1"/>
          <p:nvPr/>
        </p:nvSpPr>
        <p:spPr>
          <a:xfrm>
            <a:off x="7586721" y="322382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Consolas" panose="020B0609020204030204" pitchFamily="49" charset="0"/>
              </a:rPr>
              <a:t>4</a:t>
            </a:r>
            <a:endParaRPr lang="en-US" sz="1500" dirty="0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52A149-4888-106C-C0BA-F7E3F2052ADB}"/>
              </a:ext>
            </a:extLst>
          </p:cNvPr>
          <p:cNvSpPr txBox="1"/>
          <p:nvPr/>
        </p:nvSpPr>
        <p:spPr>
          <a:xfrm>
            <a:off x="6550597" y="2803847"/>
            <a:ext cx="397824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v0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9104E6-6125-44BD-DC7F-FFC9C6BF50B0}"/>
              </a:ext>
            </a:extLst>
          </p:cNvPr>
          <p:cNvSpPr txBox="1"/>
          <p:nvPr/>
        </p:nvSpPr>
        <p:spPr>
          <a:xfrm>
            <a:off x="6948421" y="2803847"/>
            <a:ext cx="397824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v1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1834DB-035C-C464-1F35-CC130E711B2C}"/>
              </a:ext>
            </a:extLst>
          </p:cNvPr>
          <p:cNvSpPr txBox="1"/>
          <p:nvPr/>
        </p:nvSpPr>
        <p:spPr>
          <a:xfrm>
            <a:off x="7346245" y="2803847"/>
            <a:ext cx="397824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v2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72B346-86BD-D74F-A414-DC1AD6E06FA1}"/>
              </a:ext>
            </a:extLst>
          </p:cNvPr>
          <p:cNvSpPr txBox="1"/>
          <p:nvPr/>
        </p:nvSpPr>
        <p:spPr>
          <a:xfrm>
            <a:off x="7744069" y="2803847"/>
            <a:ext cx="397824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15E531-DE98-2CED-BE91-A4AD03F9EAC9}"/>
              </a:ext>
            </a:extLst>
          </p:cNvPr>
          <p:cNvSpPr/>
          <p:nvPr/>
        </p:nvSpPr>
        <p:spPr>
          <a:xfrm>
            <a:off x="6470444" y="2321226"/>
            <a:ext cx="1743689" cy="42712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CA28B5-F6E6-D704-46E5-36EA5BDF0D05}"/>
              </a:ext>
            </a:extLst>
          </p:cNvPr>
          <p:cNvSpPr txBox="1"/>
          <p:nvPr/>
        </p:nvSpPr>
        <p:spPr>
          <a:xfrm>
            <a:off x="6598103" y="2368814"/>
            <a:ext cx="149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70688D2-F937-522C-14C5-90C327013AEF}"/>
              </a:ext>
            </a:extLst>
          </p:cNvPr>
          <p:cNvSpPr/>
          <p:nvPr/>
        </p:nvSpPr>
        <p:spPr>
          <a:xfrm>
            <a:off x="8631756" y="1039090"/>
            <a:ext cx="1743689" cy="324196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5094879-DCC0-26E6-3CBA-1EBF48B343F3}"/>
              </a:ext>
            </a:extLst>
          </p:cNvPr>
          <p:cNvSpPr/>
          <p:nvPr/>
        </p:nvSpPr>
        <p:spPr>
          <a:xfrm>
            <a:off x="8631756" y="1039092"/>
            <a:ext cx="1743689" cy="42712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07EB858-FED8-2CCA-651B-6EBAF154BED3}"/>
              </a:ext>
            </a:extLst>
          </p:cNvPr>
          <p:cNvSpPr txBox="1"/>
          <p:nvPr/>
        </p:nvSpPr>
        <p:spPr>
          <a:xfrm>
            <a:off x="8631756" y="692728"/>
            <a:ext cx="174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VRAM </a:t>
            </a:r>
            <a:r>
              <a:rPr lang="uk-UA" dirty="0">
                <a:latin typeface="YouTube Sans"/>
              </a:rPr>
              <a:t>арена</a:t>
            </a:r>
            <a:endParaRPr lang="en-US" dirty="0">
              <a:latin typeface="YouTube San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5246CB-327A-5B76-2870-C7C652F5D201}"/>
              </a:ext>
            </a:extLst>
          </p:cNvPr>
          <p:cNvSpPr/>
          <p:nvPr/>
        </p:nvSpPr>
        <p:spPr>
          <a:xfrm>
            <a:off x="8631757" y="1465306"/>
            <a:ext cx="1743689" cy="42712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FEEBB30-0EED-10BC-9865-07CEE6D5828E}"/>
              </a:ext>
            </a:extLst>
          </p:cNvPr>
          <p:cNvSpPr/>
          <p:nvPr/>
        </p:nvSpPr>
        <p:spPr>
          <a:xfrm>
            <a:off x="8631757" y="1891873"/>
            <a:ext cx="1743689" cy="42712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F7DFC32-A03C-8A2D-B555-00AAF9183862}"/>
              </a:ext>
            </a:extLst>
          </p:cNvPr>
          <p:cNvSpPr/>
          <p:nvPr/>
        </p:nvSpPr>
        <p:spPr>
          <a:xfrm>
            <a:off x="8631756" y="2748385"/>
            <a:ext cx="1743689" cy="427126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2E5C190-35B7-C904-CF0E-A47AEAAD71C3}"/>
              </a:ext>
            </a:extLst>
          </p:cNvPr>
          <p:cNvSpPr/>
          <p:nvPr/>
        </p:nvSpPr>
        <p:spPr>
          <a:xfrm>
            <a:off x="8631756" y="3168186"/>
            <a:ext cx="1743689" cy="427126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F702A7C-109A-8B6E-61A5-65BFB39AA99D}"/>
              </a:ext>
            </a:extLst>
          </p:cNvPr>
          <p:cNvSpPr/>
          <p:nvPr/>
        </p:nvSpPr>
        <p:spPr>
          <a:xfrm>
            <a:off x="8631757" y="2321226"/>
            <a:ext cx="1743689" cy="42712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AE04EFF-FFD4-CD51-058D-AF16D4FAFCB0}"/>
              </a:ext>
            </a:extLst>
          </p:cNvPr>
          <p:cNvSpPr txBox="1"/>
          <p:nvPr/>
        </p:nvSpPr>
        <p:spPr>
          <a:xfrm>
            <a:off x="10636230" y="1041278"/>
            <a:ext cx="141316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Copy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F2E879D-6250-0B6C-5508-B4BC8AA6CF39}"/>
              </a:ext>
            </a:extLst>
          </p:cNvPr>
          <p:cNvSpPr txBox="1"/>
          <p:nvPr/>
        </p:nvSpPr>
        <p:spPr>
          <a:xfrm>
            <a:off x="10636230" y="1436816"/>
            <a:ext cx="141316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Copy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45A5B0-3E50-52CF-BDC8-4B5E47210E91}"/>
              </a:ext>
            </a:extLst>
          </p:cNvPr>
          <p:cNvSpPr txBox="1"/>
          <p:nvPr/>
        </p:nvSpPr>
        <p:spPr>
          <a:xfrm>
            <a:off x="10636230" y="1836926"/>
            <a:ext cx="141316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Copy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2B1DC30-02CA-EDE1-81CA-7DA662417E72}"/>
              </a:ext>
            </a:extLst>
          </p:cNvPr>
          <p:cNvSpPr txBox="1"/>
          <p:nvPr/>
        </p:nvSpPr>
        <p:spPr>
          <a:xfrm>
            <a:off x="10636230" y="2232464"/>
            <a:ext cx="141316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Copy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CA4F2C6-305B-BA1D-024B-1FA7E39D36EF}"/>
              </a:ext>
            </a:extLst>
          </p:cNvPr>
          <p:cNvSpPr txBox="1"/>
          <p:nvPr/>
        </p:nvSpPr>
        <p:spPr>
          <a:xfrm>
            <a:off x="10636230" y="2635540"/>
            <a:ext cx="141316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Copy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D49B679-4EFF-B5C1-1AE4-75D6C45D26C6}"/>
              </a:ext>
            </a:extLst>
          </p:cNvPr>
          <p:cNvSpPr txBox="1"/>
          <p:nvPr/>
        </p:nvSpPr>
        <p:spPr>
          <a:xfrm>
            <a:off x="10636230" y="3037016"/>
            <a:ext cx="141316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Copy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C672970-159E-932E-17C1-84E96498231C}"/>
              </a:ext>
            </a:extLst>
          </p:cNvPr>
          <p:cNvSpPr txBox="1"/>
          <p:nvPr/>
        </p:nvSpPr>
        <p:spPr>
          <a:xfrm>
            <a:off x="10541700" y="655531"/>
            <a:ext cx="164473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700" dirty="0">
                <a:latin typeface="YouTube Sans"/>
              </a:rPr>
              <a:t>Список Команд</a:t>
            </a:r>
            <a:endParaRPr lang="en-US" sz="1700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57498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/>
      <p:bldP spid="66" grpId="0" animBg="1"/>
      <p:bldP spid="68" grpId="0" animBg="1"/>
      <p:bldP spid="69" grpId="0" animBg="1"/>
      <p:bldP spid="73" grpId="0" animBg="1"/>
      <p:bldP spid="74" grpId="0" animBg="1"/>
      <p:bldP spid="85" grpId="0" animBg="1"/>
      <p:bldP spid="87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1A068-6FAA-3886-EAB7-DB7BB538F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Копіювання дані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BDBC7-503F-4EFD-1EBC-F377BAA52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0" y="1828800"/>
            <a:ext cx="5263993" cy="4351337"/>
          </a:xfrm>
        </p:spPr>
        <p:txBody>
          <a:bodyPr>
            <a:normAutofit/>
          </a:bodyPr>
          <a:lstStyle/>
          <a:p>
            <a:r>
              <a:rPr lang="uk-UA" dirty="0"/>
              <a:t>Перед тим що кадру почнемо малювати, здійснимо цей список та почекаємо щоби він закінчився</a:t>
            </a:r>
            <a:endParaRPr lang="en-US" dirty="0"/>
          </a:p>
          <a:p>
            <a:r>
              <a:rPr lang="uk-UA" dirty="0"/>
              <a:t>Після цього, можемо очистити арену завантаження</a:t>
            </a:r>
            <a:r>
              <a:rPr lang="en-US" dirty="0"/>
              <a:t>, </a:t>
            </a:r>
            <a:r>
              <a:rPr lang="uk-UA" dirty="0"/>
              <a:t>бо ми вже скопіювали всю дану у неї, і не маємо потреби це все далі зберігати</a:t>
            </a:r>
          </a:p>
          <a:p>
            <a:pPr lvl="1"/>
            <a:r>
              <a:rPr lang="uk-UA" dirty="0"/>
              <a:t>Можемо використовувати цю пам</a:t>
            </a:r>
            <a:r>
              <a:rPr lang="en-US" dirty="0"/>
              <a:t>’</a:t>
            </a:r>
            <a:r>
              <a:rPr lang="uk-UA" dirty="0"/>
              <a:t>ять для копіювання інших даних в майбутньому</a:t>
            </a:r>
            <a:endParaRPr lang="en-US" dirty="0"/>
          </a:p>
          <a:p>
            <a:endParaRPr lang="uk-U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B59EF9-CF46-3DCB-67CF-73F20E6DDBB8}"/>
              </a:ext>
            </a:extLst>
          </p:cNvPr>
          <p:cNvSpPr/>
          <p:nvPr/>
        </p:nvSpPr>
        <p:spPr>
          <a:xfrm>
            <a:off x="6470443" y="1039090"/>
            <a:ext cx="1743689" cy="324196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815D4-FAB7-C47A-F295-25B5C0FFDF6B}"/>
              </a:ext>
            </a:extLst>
          </p:cNvPr>
          <p:cNvSpPr/>
          <p:nvPr/>
        </p:nvSpPr>
        <p:spPr>
          <a:xfrm>
            <a:off x="6470443" y="1039092"/>
            <a:ext cx="1743689" cy="42712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D580B-EE95-9DEA-652C-BDFA696ABC19}"/>
              </a:ext>
            </a:extLst>
          </p:cNvPr>
          <p:cNvSpPr txBox="1"/>
          <p:nvPr/>
        </p:nvSpPr>
        <p:spPr>
          <a:xfrm>
            <a:off x="6470443" y="388347"/>
            <a:ext cx="1743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Арена завантаження</a:t>
            </a:r>
            <a:endParaRPr lang="en-US" dirty="0">
              <a:latin typeface="YouTube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BC90D4-A0C6-8EE6-EE34-7F2C132EB2E9}"/>
              </a:ext>
            </a:extLst>
          </p:cNvPr>
          <p:cNvSpPr/>
          <p:nvPr/>
        </p:nvSpPr>
        <p:spPr>
          <a:xfrm>
            <a:off x="6470444" y="1465306"/>
            <a:ext cx="1743689" cy="42712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801D4C-994E-E65A-B333-68F8D0B24D90}"/>
              </a:ext>
            </a:extLst>
          </p:cNvPr>
          <p:cNvSpPr/>
          <p:nvPr/>
        </p:nvSpPr>
        <p:spPr>
          <a:xfrm>
            <a:off x="6470444" y="1891873"/>
            <a:ext cx="1743689" cy="42712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-up of a wall&#10;&#10;Description automatically generated">
            <a:extLst>
              <a:ext uri="{FF2B5EF4-FFF2-40B4-BE49-F238E27FC236}">
                <a16:creationId xmlns:a16="http://schemas.microsoft.com/office/drawing/2014/main" id="{753FE498-DF21-CD36-96B6-ABE50B7AD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739" y="1071007"/>
            <a:ext cx="369332" cy="369332"/>
          </a:xfrm>
          <a:prstGeom prst="rect">
            <a:avLst/>
          </a:prstGeom>
        </p:spPr>
      </p:pic>
      <p:pic>
        <p:nvPicPr>
          <p:cNvPr id="18" name="Picture 17" descr="A lion statue with a black background&#10;&#10;Description automatically generated">
            <a:extLst>
              <a:ext uri="{FF2B5EF4-FFF2-40B4-BE49-F238E27FC236}">
                <a16:creationId xmlns:a16="http://schemas.microsoft.com/office/drawing/2014/main" id="{A22A01E2-D552-1D1C-CE88-FB0D182D6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739" y="1494911"/>
            <a:ext cx="369332" cy="369332"/>
          </a:xfrm>
          <a:prstGeom prst="rect">
            <a:avLst/>
          </a:prstGeom>
        </p:spPr>
      </p:pic>
      <p:pic>
        <p:nvPicPr>
          <p:cNvPr id="19" name="Picture 18" descr="A close-up of a roof&#10;&#10;Description automatically generated">
            <a:extLst>
              <a:ext uri="{FF2B5EF4-FFF2-40B4-BE49-F238E27FC236}">
                <a16:creationId xmlns:a16="http://schemas.microsoft.com/office/drawing/2014/main" id="{CA0F83E5-95BF-2BCF-CEA0-025E94916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739" y="1929358"/>
            <a:ext cx="369332" cy="3693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421DEBA-D1BB-AED5-B9E6-E069930D8211}"/>
              </a:ext>
            </a:extLst>
          </p:cNvPr>
          <p:cNvSpPr/>
          <p:nvPr/>
        </p:nvSpPr>
        <p:spPr>
          <a:xfrm>
            <a:off x="6470443" y="2748385"/>
            <a:ext cx="1743689" cy="427126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F6E1D3-069D-92D0-033C-16F38293C34C}"/>
              </a:ext>
            </a:extLst>
          </p:cNvPr>
          <p:cNvSpPr/>
          <p:nvPr/>
        </p:nvSpPr>
        <p:spPr>
          <a:xfrm>
            <a:off x="6470443" y="3168186"/>
            <a:ext cx="1743689" cy="427126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A95D9B-B0F1-5888-FAF6-93828F779CAB}"/>
              </a:ext>
            </a:extLst>
          </p:cNvPr>
          <p:cNvSpPr txBox="1"/>
          <p:nvPr/>
        </p:nvSpPr>
        <p:spPr>
          <a:xfrm>
            <a:off x="6612949" y="322382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5BF36B-6359-0CDA-F286-D98F8228754A}"/>
              </a:ext>
            </a:extLst>
          </p:cNvPr>
          <p:cNvSpPr txBox="1"/>
          <p:nvPr/>
        </p:nvSpPr>
        <p:spPr>
          <a:xfrm>
            <a:off x="7830158" y="322382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E3902A-FA4D-0053-49C9-C1470D8BCA9F}"/>
              </a:ext>
            </a:extLst>
          </p:cNvPr>
          <p:cNvSpPr txBox="1"/>
          <p:nvPr/>
        </p:nvSpPr>
        <p:spPr>
          <a:xfrm>
            <a:off x="6856392" y="322382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Consolas" panose="020B0609020204030204" pitchFamily="49" charset="0"/>
              </a:rPr>
              <a:t>1</a:t>
            </a:r>
            <a:endParaRPr lang="en-US" sz="1500" dirty="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127FC8-6906-D3F8-8B1B-CC9B73CB4523}"/>
              </a:ext>
            </a:extLst>
          </p:cNvPr>
          <p:cNvSpPr txBox="1"/>
          <p:nvPr/>
        </p:nvSpPr>
        <p:spPr>
          <a:xfrm>
            <a:off x="7099835" y="322382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Consolas" panose="020B0609020204030204" pitchFamily="49" charset="0"/>
              </a:rPr>
              <a:t>2</a:t>
            </a:r>
            <a:endParaRPr lang="en-US" sz="1500" dirty="0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B60C0D-56EC-CCE0-E63E-7AD284B860C9}"/>
              </a:ext>
            </a:extLst>
          </p:cNvPr>
          <p:cNvSpPr txBox="1"/>
          <p:nvPr/>
        </p:nvSpPr>
        <p:spPr>
          <a:xfrm>
            <a:off x="7343278" y="322382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Consolas" panose="020B0609020204030204" pitchFamily="49" charset="0"/>
              </a:rPr>
              <a:t>3</a:t>
            </a:r>
            <a:endParaRPr lang="en-US" sz="1500" dirty="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649F03-9289-9348-F231-086BC9CC02E2}"/>
              </a:ext>
            </a:extLst>
          </p:cNvPr>
          <p:cNvSpPr txBox="1"/>
          <p:nvPr/>
        </p:nvSpPr>
        <p:spPr>
          <a:xfrm>
            <a:off x="7586721" y="322382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Consolas" panose="020B0609020204030204" pitchFamily="49" charset="0"/>
              </a:rPr>
              <a:t>4</a:t>
            </a:r>
            <a:endParaRPr lang="en-US" sz="1500" dirty="0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52A149-4888-106C-C0BA-F7E3F2052ADB}"/>
              </a:ext>
            </a:extLst>
          </p:cNvPr>
          <p:cNvSpPr txBox="1"/>
          <p:nvPr/>
        </p:nvSpPr>
        <p:spPr>
          <a:xfrm>
            <a:off x="6550597" y="2803847"/>
            <a:ext cx="397824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v0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9104E6-6125-44BD-DC7F-FFC9C6BF50B0}"/>
              </a:ext>
            </a:extLst>
          </p:cNvPr>
          <p:cNvSpPr txBox="1"/>
          <p:nvPr/>
        </p:nvSpPr>
        <p:spPr>
          <a:xfrm>
            <a:off x="6948421" y="2803847"/>
            <a:ext cx="397824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v1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1834DB-035C-C464-1F35-CC130E711B2C}"/>
              </a:ext>
            </a:extLst>
          </p:cNvPr>
          <p:cNvSpPr txBox="1"/>
          <p:nvPr/>
        </p:nvSpPr>
        <p:spPr>
          <a:xfrm>
            <a:off x="7346245" y="2803847"/>
            <a:ext cx="397824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v2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72B346-86BD-D74F-A414-DC1AD6E06FA1}"/>
              </a:ext>
            </a:extLst>
          </p:cNvPr>
          <p:cNvSpPr txBox="1"/>
          <p:nvPr/>
        </p:nvSpPr>
        <p:spPr>
          <a:xfrm>
            <a:off x="7744069" y="2803847"/>
            <a:ext cx="397824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15E531-DE98-2CED-BE91-A4AD03F9EAC9}"/>
              </a:ext>
            </a:extLst>
          </p:cNvPr>
          <p:cNvSpPr/>
          <p:nvPr/>
        </p:nvSpPr>
        <p:spPr>
          <a:xfrm>
            <a:off x="6470444" y="2321226"/>
            <a:ext cx="1743689" cy="42712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CA28B5-F6E6-D704-46E5-36EA5BDF0D05}"/>
              </a:ext>
            </a:extLst>
          </p:cNvPr>
          <p:cNvSpPr txBox="1"/>
          <p:nvPr/>
        </p:nvSpPr>
        <p:spPr>
          <a:xfrm>
            <a:off x="6598103" y="2368814"/>
            <a:ext cx="149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70688D2-F937-522C-14C5-90C327013AEF}"/>
              </a:ext>
            </a:extLst>
          </p:cNvPr>
          <p:cNvSpPr/>
          <p:nvPr/>
        </p:nvSpPr>
        <p:spPr>
          <a:xfrm>
            <a:off x="8631756" y="1039090"/>
            <a:ext cx="1743689" cy="324196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5094879-DCC0-26E6-3CBA-1EBF48B343F3}"/>
              </a:ext>
            </a:extLst>
          </p:cNvPr>
          <p:cNvSpPr/>
          <p:nvPr/>
        </p:nvSpPr>
        <p:spPr>
          <a:xfrm>
            <a:off x="8631756" y="1039092"/>
            <a:ext cx="1743689" cy="42712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07EB858-FED8-2CCA-651B-6EBAF154BED3}"/>
              </a:ext>
            </a:extLst>
          </p:cNvPr>
          <p:cNvSpPr txBox="1"/>
          <p:nvPr/>
        </p:nvSpPr>
        <p:spPr>
          <a:xfrm>
            <a:off x="8631756" y="692728"/>
            <a:ext cx="174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VRAM </a:t>
            </a:r>
            <a:r>
              <a:rPr lang="uk-UA" dirty="0">
                <a:latin typeface="YouTube Sans"/>
              </a:rPr>
              <a:t>арена</a:t>
            </a:r>
            <a:endParaRPr lang="en-US" dirty="0">
              <a:latin typeface="YouTube San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5246CB-327A-5B76-2870-C7C652F5D201}"/>
              </a:ext>
            </a:extLst>
          </p:cNvPr>
          <p:cNvSpPr/>
          <p:nvPr/>
        </p:nvSpPr>
        <p:spPr>
          <a:xfrm>
            <a:off x="8631757" y="1465306"/>
            <a:ext cx="1743689" cy="42712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FEEBB30-0EED-10BC-9865-07CEE6D5828E}"/>
              </a:ext>
            </a:extLst>
          </p:cNvPr>
          <p:cNvSpPr/>
          <p:nvPr/>
        </p:nvSpPr>
        <p:spPr>
          <a:xfrm>
            <a:off x="8631757" y="1891873"/>
            <a:ext cx="1743689" cy="42712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A close-up of a wall&#10;&#10;Description automatically generated">
            <a:extLst>
              <a:ext uri="{FF2B5EF4-FFF2-40B4-BE49-F238E27FC236}">
                <a16:creationId xmlns:a16="http://schemas.microsoft.com/office/drawing/2014/main" id="{F926D41B-7AFF-2A62-1490-EFB2C6C0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052" y="1071007"/>
            <a:ext cx="369332" cy="369332"/>
          </a:xfrm>
          <a:prstGeom prst="rect">
            <a:avLst/>
          </a:prstGeom>
        </p:spPr>
      </p:pic>
      <p:pic>
        <p:nvPicPr>
          <p:cNvPr id="71" name="Picture 70" descr="A lion statue with a black background&#10;&#10;Description automatically generated">
            <a:extLst>
              <a:ext uri="{FF2B5EF4-FFF2-40B4-BE49-F238E27FC236}">
                <a16:creationId xmlns:a16="http://schemas.microsoft.com/office/drawing/2014/main" id="{74E8E0BA-60A8-55FD-A7C4-DEE95C6D1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052" y="1494911"/>
            <a:ext cx="369332" cy="369332"/>
          </a:xfrm>
          <a:prstGeom prst="rect">
            <a:avLst/>
          </a:prstGeom>
        </p:spPr>
      </p:pic>
      <p:pic>
        <p:nvPicPr>
          <p:cNvPr id="72" name="Picture 71" descr="A close-up of a roof&#10;&#10;Description automatically generated">
            <a:extLst>
              <a:ext uri="{FF2B5EF4-FFF2-40B4-BE49-F238E27FC236}">
                <a16:creationId xmlns:a16="http://schemas.microsoft.com/office/drawing/2014/main" id="{82F3AF03-5742-62B7-BF94-DAEC28194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052" y="1929358"/>
            <a:ext cx="369332" cy="369332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5F7DFC32-A03C-8A2D-B555-00AAF9183862}"/>
              </a:ext>
            </a:extLst>
          </p:cNvPr>
          <p:cNvSpPr/>
          <p:nvPr/>
        </p:nvSpPr>
        <p:spPr>
          <a:xfrm>
            <a:off x="8631756" y="2748385"/>
            <a:ext cx="1743689" cy="427126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2E5C190-35B7-C904-CF0E-A47AEAAD71C3}"/>
              </a:ext>
            </a:extLst>
          </p:cNvPr>
          <p:cNvSpPr/>
          <p:nvPr/>
        </p:nvSpPr>
        <p:spPr>
          <a:xfrm>
            <a:off x="8631756" y="3168186"/>
            <a:ext cx="1743689" cy="427126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81FECBB-5A53-9B44-D5B6-83D1E195D2BF}"/>
              </a:ext>
            </a:extLst>
          </p:cNvPr>
          <p:cNvSpPr txBox="1"/>
          <p:nvPr/>
        </p:nvSpPr>
        <p:spPr>
          <a:xfrm>
            <a:off x="8774262" y="322382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01D2771-B537-5148-F887-A4EF036C6090}"/>
              </a:ext>
            </a:extLst>
          </p:cNvPr>
          <p:cNvSpPr txBox="1"/>
          <p:nvPr/>
        </p:nvSpPr>
        <p:spPr>
          <a:xfrm>
            <a:off x="9991471" y="322382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A751C6-C371-761B-D9B6-4B6BD16E5695}"/>
              </a:ext>
            </a:extLst>
          </p:cNvPr>
          <p:cNvSpPr txBox="1"/>
          <p:nvPr/>
        </p:nvSpPr>
        <p:spPr>
          <a:xfrm>
            <a:off x="9017705" y="322382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Consolas" panose="020B0609020204030204" pitchFamily="49" charset="0"/>
              </a:rPr>
              <a:t>1</a:t>
            </a:r>
            <a:endParaRPr lang="en-US" sz="1500" dirty="0"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90D3D51-081D-7EEA-766C-C234954C3A48}"/>
              </a:ext>
            </a:extLst>
          </p:cNvPr>
          <p:cNvSpPr txBox="1"/>
          <p:nvPr/>
        </p:nvSpPr>
        <p:spPr>
          <a:xfrm>
            <a:off x="9261148" y="322382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Consolas" panose="020B0609020204030204" pitchFamily="49" charset="0"/>
              </a:rPr>
              <a:t>2</a:t>
            </a:r>
            <a:endParaRPr lang="en-US" sz="1500" dirty="0"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304292-FB3F-CDF8-D461-7609A63C40DB}"/>
              </a:ext>
            </a:extLst>
          </p:cNvPr>
          <p:cNvSpPr txBox="1"/>
          <p:nvPr/>
        </p:nvSpPr>
        <p:spPr>
          <a:xfrm>
            <a:off x="9504591" y="322382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Consolas" panose="020B0609020204030204" pitchFamily="49" charset="0"/>
              </a:rPr>
              <a:t>3</a:t>
            </a:r>
            <a:endParaRPr lang="en-US" sz="1500" dirty="0"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E63B551-6C78-1B3D-A458-080A0AF09D18}"/>
              </a:ext>
            </a:extLst>
          </p:cNvPr>
          <p:cNvSpPr txBox="1"/>
          <p:nvPr/>
        </p:nvSpPr>
        <p:spPr>
          <a:xfrm>
            <a:off x="9748034" y="3223829"/>
            <a:ext cx="24344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500" dirty="0">
                <a:latin typeface="Consolas" panose="020B0609020204030204" pitchFamily="49" charset="0"/>
              </a:rPr>
              <a:t>4</a:t>
            </a:r>
            <a:endParaRPr lang="en-US" sz="1500" dirty="0"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12867AA-1A69-492B-5C4E-780908FA07D2}"/>
              </a:ext>
            </a:extLst>
          </p:cNvPr>
          <p:cNvSpPr txBox="1"/>
          <p:nvPr/>
        </p:nvSpPr>
        <p:spPr>
          <a:xfrm>
            <a:off x="8711910" y="2803847"/>
            <a:ext cx="397824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v0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6AD708-A06C-F749-29A9-B285669C5BA8}"/>
              </a:ext>
            </a:extLst>
          </p:cNvPr>
          <p:cNvSpPr txBox="1"/>
          <p:nvPr/>
        </p:nvSpPr>
        <p:spPr>
          <a:xfrm>
            <a:off x="9109734" y="2803847"/>
            <a:ext cx="397824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v1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0A8130D-F3D7-CA21-5105-3C516B25DE9B}"/>
              </a:ext>
            </a:extLst>
          </p:cNvPr>
          <p:cNvSpPr txBox="1"/>
          <p:nvPr/>
        </p:nvSpPr>
        <p:spPr>
          <a:xfrm>
            <a:off x="9507558" y="2803847"/>
            <a:ext cx="397824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v2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4B04162-5250-C5F2-447B-B127333CB065}"/>
              </a:ext>
            </a:extLst>
          </p:cNvPr>
          <p:cNvSpPr txBox="1"/>
          <p:nvPr/>
        </p:nvSpPr>
        <p:spPr>
          <a:xfrm>
            <a:off x="9905382" y="2803847"/>
            <a:ext cx="397824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F702A7C-109A-8B6E-61A5-65BFB39AA99D}"/>
              </a:ext>
            </a:extLst>
          </p:cNvPr>
          <p:cNvSpPr/>
          <p:nvPr/>
        </p:nvSpPr>
        <p:spPr>
          <a:xfrm>
            <a:off x="8631757" y="2321226"/>
            <a:ext cx="1743689" cy="42712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F236598-6047-17BC-8ADA-7F4C03DD867E}"/>
              </a:ext>
            </a:extLst>
          </p:cNvPr>
          <p:cNvSpPr txBox="1"/>
          <p:nvPr/>
        </p:nvSpPr>
        <p:spPr>
          <a:xfrm>
            <a:off x="8759416" y="2368814"/>
            <a:ext cx="149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AE04EFF-FFD4-CD51-058D-AF16D4FAFCB0}"/>
              </a:ext>
            </a:extLst>
          </p:cNvPr>
          <p:cNvSpPr txBox="1"/>
          <p:nvPr/>
        </p:nvSpPr>
        <p:spPr>
          <a:xfrm>
            <a:off x="10636230" y="1041278"/>
            <a:ext cx="141316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Copy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F2E879D-6250-0B6C-5508-B4BC8AA6CF39}"/>
              </a:ext>
            </a:extLst>
          </p:cNvPr>
          <p:cNvSpPr txBox="1"/>
          <p:nvPr/>
        </p:nvSpPr>
        <p:spPr>
          <a:xfrm>
            <a:off x="10636230" y="1436816"/>
            <a:ext cx="141316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Copy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45A5B0-3E50-52CF-BDC8-4B5E47210E91}"/>
              </a:ext>
            </a:extLst>
          </p:cNvPr>
          <p:cNvSpPr txBox="1"/>
          <p:nvPr/>
        </p:nvSpPr>
        <p:spPr>
          <a:xfrm>
            <a:off x="10636230" y="1836926"/>
            <a:ext cx="141316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Copy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2B1DC30-02CA-EDE1-81CA-7DA662417E72}"/>
              </a:ext>
            </a:extLst>
          </p:cNvPr>
          <p:cNvSpPr txBox="1"/>
          <p:nvPr/>
        </p:nvSpPr>
        <p:spPr>
          <a:xfrm>
            <a:off x="10636230" y="2232464"/>
            <a:ext cx="141316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Copy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CA4F2C6-305B-BA1D-024B-1FA7E39D36EF}"/>
              </a:ext>
            </a:extLst>
          </p:cNvPr>
          <p:cNvSpPr txBox="1"/>
          <p:nvPr/>
        </p:nvSpPr>
        <p:spPr>
          <a:xfrm>
            <a:off x="10636230" y="2635540"/>
            <a:ext cx="141316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Copy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D49B679-4EFF-B5C1-1AE4-75D6C45D26C6}"/>
              </a:ext>
            </a:extLst>
          </p:cNvPr>
          <p:cNvSpPr txBox="1"/>
          <p:nvPr/>
        </p:nvSpPr>
        <p:spPr>
          <a:xfrm>
            <a:off x="10636230" y="3037016"/>
            <a:ext cx="141316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Copy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C672970-159E-932E-17C1-84E96498231C}"/>
              </a:ext>
            </a:extLst>
          </p:cNvPr>
          <p:cNvSpPr txBox="1"/>
          <p:nvPr/>
        </p:nvSpPr>
        <p:spPr>
          <a:xfrm>
            <a:off x="10541700" y="655531"/>
            <a:ext cx="164473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700" dirty="0">
                <a:latin typeface="YouTube Sans"/>
              </a:rPr>
              <a:t>Список Команд</a:t>
            </a:r>
            <a:endParaRPr lang="en-US" sz="1700" dirty="0">
              <a:latin typeface="YouTube Sans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A53D31F-22FA-E050-4B49-E7CBAA3FC25A}"/>
              </a:ext>
            </a:extLst>
          </p:cNvPr>
          <p:cNvCxnSpPr>
            <a:cxnSpLocks/>
            <a:stCxn id="5" idx="3"/>
            <a:endCxn id="66" idx="1"/>
          </p:cNvCxnSpPr>
          <p:nvPr/>
        </p:nvCxnSpPr>
        <p:spPr>
          <a:xfrm>
            <a:off x="8214132" y="1252655"/>
            <a:ext cx="4176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1F1C7C3-A93B-1990-1962-65FF7D4A2BE9}"/>
              </a:ext>
            </a:extLst>
          </p:cNvPr>
          <p:cNvCxnSpPr>
            <a:cxnSpLocks/>
            <a:stCxn id="15" idx="3"/>
            <a:endCxn id="68" idx="1"/>
          </p:cNvCxnSpPr>
          <p:nvPr/>
        </p:nvCxnSpPr>
        <p:spPr>
          <a:xfrm>
            <a:off x="8214133" y="1678869"/>
            <a:ext cx="4176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606E58C-B619-6BA0-A317-BAEE3469AF2A}"/>
              </a:ext>
            </a:extLst>
          </p:cNvPr>
          <p:cNvCxnSpPr>
            <a:cxnSpLocks/>
            <a:stCxn id="16" idx="3"/>
            <a:endCxn id="69" idx="1"/>
          </p:cNvCxnSpPr>
          <p:nvPr/>
        </p:nvCxnSpPr>
        <p:spPr>
          <a:xfrm>
            <a:off x="8214133" y="2105436"/>
            <a:ext cx="4176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7217E2D-0C34-8714-F97E-3CAC8279BA81}"/>
              </a:ext>
            </a:extLst>
          </p:cNvPr>
          <p:cNvCxnSpPr>
            <a:cxnSpLocks/>
            <a:stCxn id="34" idx="3"/>
            <a:endCxn id="85" idx="1"/>
          </p:cNvCxnSpPr>
          <p:nvPr/>
        </p:nvCxnSpPr>
        <p:spPr>
          <a:xfrm>
            <a:off x="8214133" y="2534789"/>
            <a:ext cx="4176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99AD29E-66AA-2D3F-3056-EF6ACD7C3103}"/>
              </a:ext>
            </a:extLst>
          </p:cNvPr>
          <p:cNvCxnSpPr>
            <a:cxnSpLocks/>
            <a:stCxn id="20" idx="3"/>
            <a:endCxn id="73" idx="1"/>
          </p:cNvCxnSpPr>
          <p:nvPr/>
        </p:nvCxnSpPr>
        <p:spPr>
          <a:xfrm>
            <a:off x="8214132" y="2961948"/>
            <a:ext cx="4176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B27E89A-24EA-E09F-85CE-CA4BCB079109}"/>
              </a:ext>
            </a:extLst>
          </p:cNvPr>
          <p:cNvCxnSpPr>
            <a:cxnSpLocks/>
            <a:stCxn id="21" idx="3"/>
            <a:endCxn id="74" idx="1"/>
          </p:cNvCxnSpPr>
          <p:nvPr/>
        </p:nvCxnSpPr>
        <p:spPr>
          <a:xfrm>
            <a:off x="8214132" y="3381749"/>
            <a:ext cx="4176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88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6" grpId="0"/>
      <p:bldP spid="87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51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31172-8FFF-5BA5-BA37-656FEBFA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Копіювання текстур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49F66-CCB7-4E2C-5B86-4F4F799D5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629881" cy="4351337"/>
          </a:xfrm>
        </p:spPr>
        <p:txBody>
          <a:bodyPr/>
          <a:lstStyle/>
          <a:p>
            <a:r>
              <a:rPr lang="uk-UA" dirty="0"/>
              <a:t>Копіювання текстур трошки складніше в порівняні зі буферами</a:t>
            </a:r>
          </a:p>
          <a:p>
            <a:r>
              <a:rPr lang="uk-UA" dirty="0"/>
              <a:t>Кожен рядок текселів зберігає якусь кількість пам</a:t>
            </a:r>
            <a:r>
              <a:rPr lang="en-US" dirty="0"/>
              <a:t>’</a:t>
            </a:r>
            <a:r>
              <a:rPr lang="uk-UA" dirty="0"/>
              <a:t>яті</a:t>
            </a:r>
          </a:p>
          <a:p>
            <a:pPr lvl="1"/>
            <a:r>
              <a:rPr lang="en-US" dirty="0"/>
              <a:t>DX12 </a:t>
            </a:r>
            <a:r>
              <a:rPr lang="uk-UA" dirty="0"/>
              <a:t>очікує, що ця кількість кратна зі </a:t>
            </a:r>
            <a:r>
              <a:rPr lang="en-US" dirty="0"/>
              <a:t>D3D12_TEXTURE_DATA_PITCH_ALIGNMENT (256) </a:t>
            </a:r>
            <a:r>
              <a:rPr lang="uk-UA" dirty="0"/>
              <a:t>коли текстура знаходиться у купі завантаження</a:t>
            </a:r>
          </a:p>
          <a:p>
            <a:r>
              <a:rPr lang="uk-UA" dirty="0"/>
              <a:t>Перейдемо приклад, в якому </a:t>
            </a:r>
            <a:r>
              <a:rPr lang="en-US" dirty="0"/>
              <a:t>DX12 </a:t>
            </a:r>
            <a:r>
              <a:rPr lang="uk-UA" dirty="0"/>
              <a:t>очікує, що кількість байтів в одному рядку текселів кратне </a:t>
            </a:r>
            <a:r>
              <a:rPr lang="en-US" dirty="0"/>
              <a:t>32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360941-72A7-B3E8-C338-795826A64A97}"/>
              </a:ext>
            </a:extLst>
          </p:cNvPr>
          <p:cNvSpPr txBox="1"/>
          <p:nvPr/>
        </p:nvSpPr>
        <p:spPr>
          <a:xfrm>
            <a:off x="10129998" y="1800054"/>
            <a:ext cx="91030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YouTube Sans"/>
              </a:rPr>
              <a:t>12 </a:t>
            </a:r>
            <a:r>
              <a:rPr lang="uk-UA" sz="1500" dirty="0">
                <a:latin typeface="YouTube Sans"/>
              </a:rPr>
              <a:t>байти</a:t>
            </a:r>
            <a:endParaRPr lang="en-US" sz="1500" dirty="0">
              <a:latin typeface="YouTube San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123347-CDC4-17ED-C470-C3C07A622DFF}"/>
              </a:ext>
            </a:extLst>
          </p:cNvPr>
          <p:cNvSpPr/>
          <p:nvPr/>
        </p:nvSpPr>
        <p:spPr>
          <a:xfrm>
            <a:off x="8442348" y="1802550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0556DE0-222A-2CF3-223A-F5878FD6E190}"/>
              </a:ext>
            </a:extLst>
          </p:cNvPr>
          <p:cNvSpPr/>
          <p:nvPr/>
        </p:nvSpPr>
        <p:spPr>
          <a:xfrm>
            <a:off x="8779878" y="1802550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674960-BA20-2B72-BDA7-1E08875AFE64}"/>
              </a:ext>
            </a:extLst>
          </p:cNvPr>
          <p:cNvSpPr/>
          <p:nvPr/>
        </p:nvSpPr>
        <p:spPr>
          <a:xfrm>
            <a:off x="9121561" y="1802550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4040FDE-5E38-4DA7-9397-865693CC9C1D}"/>
              </a:ext>
            </a:extLst>
          </p:cNvPr>
          <p:cNvSpPr/>
          <p:nvPr/>
        </p:nvSpPr>
        <p:spPr>
          <a:xfrm>
            <a:off x="9459091" y="1802550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022837-75E2-33D3-9460-6B2555E57509}"/>
              </a:ext>
            </a:extLst>
          </p:cNvPr>
          <p:cNvSpPr/>
          <p:nvPr/>
        </p:nvSpPr>
        <p:spPr>
          <a:xfrm>
            <a:off x="8442348" y="2127806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55F8A0C-7236-0490-E9F5-0F27B32FA9FB}"/>
              </a:ext>
            </a:extLst>
          </p:cNvPr>
          <p:cNvSpPr/>
          <p:nvPr/>
        </p:nvSpPr>
        <p:spPr>
          <a:xfrm>
            <a:off x="8779878" y="2127806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F38BD91-1F34-56AF-5019-6C9417F00F05}"/>
              </a:ext>
            </a:extLst>
          </p:cNvPr>
          <p:cNvSpPr/>
          <p:nvPr/>
        </p:nvSpPr>
        <p:spPr>
          <a:xfrm>
            <a:off x="9121561" y="2127806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0C6E7C2-FB2D-8227-8A03-0CFC2DBCCBAA}"/>
              </a:ext>
            </a:extLst>
          </p:cNvPr>
          <p:cNvSpPr/>
          <p:nvPr/>
        </p:nvSpPr>
        <p:spPr>
          <a:xfrm>
            <a:off x="9459091" y="2127806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DD9D4B6-405B-0170-4A8A-19CC93159134}"/>
              </a:ext>
            </a:extLst>
          </p:cNvPr>
          <p:cNvSpPr/>
          <p:nvPr/>
        </p:nvSpPr>
        <p:spPr>
          <a:xfrm>
            <a:off x="8442348" y="2453052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EA89351-F8F3-A119-5EAB-1E98B39E529D}"/>
              </a:ext>
            </a:extLst>
          </p:cNvPr>
          <p:cNvSpPr/>
          <p:nvPr/>
        </p:nvSpPr>
        <p:spPr>
          <a:xfrm>
            <a:off x="8779878" y="2453052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9DF0C65-80CB-DF62-7C63-28496C0CB45F}"/>
              </a:ext>
            </a:extLst>
          </p:cNvPr>
          <p:cNvSpPr/>
          <p:nvPr/>
        </p:nvSpPr>
        <p:spPr>
          <a:xfrm>
            <a:off x="9121561" y="2453052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EC06135-0619-D899-0E79-EB8C9C93EE87}"/>
              </a:ext>
            </a:extLst>
          </p:cNvPr>
          <p:cNvSpPr/>
          <p:nvPr/>
        </p:nvSpPr>
        <p:spPr>
          <a:xfrm>
            <a:off x="9459091" y="2453052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500709F-D038-B693-E610-6D69A1DB2C2D}"/>
              </a:ext>
            </a:extLst>
          </p:cNvPr>
          <p:cNvSpPr/>
          <p:nvPr/>
        </p:nvSpPr>
        <p:spPr>
          <a:xfrm>
            <a:off x="8442348" y="2778308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798FFC8-25AF-CA9F-1950-8914FFD6CAF5}"/>
              </a:ext>
            </a:extLst>
          </p:cNvPr>
          <p:cNvSpPr/>
          <p:nvPr/>
        </p:nvSpPr>
        <p:spPr>
          <a:xfrm>
            <a:off x="8779878" y="2778308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FA8684A-CC56-6E73-D143-67EADFF2C7B5}"/>
              </a:ext>
            </a:extLst>
          </p:cNvPr>
          <p:cNvSpPr/>
          <p:nvPr/>
        </p:nvSpPr>
        <p:spPr>
          <a:xfrm>
            <a:off x="9121561" y="2778308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19CACC8-4472-E105-0D70-DC525B1F2491}"/>
              </a:ext>
            </a:extLst>
          </p:cNvPr>
          <p:cNvSpPr/>
          <p:nvPr/>
        </p:nvSpPr>
        <p:spPr>
          <a:xfrm>
            <a:off x="9459091" y="2778308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804860-2933-B869-F6C8-7F51A59BF42F}"/>
              </a:ext>
            </a:extLst>
          </p:cNvPr>
          <p:cNvSpPr/>
          <p:nvPr/>
        </p:nvSpPr>
        <p:spPr>
          <a:xfrm>
            <a:off x="9796621" y="1802550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EE2DDE-453F-BF06-41BF-E318739B317E}"/>
              </a:ext>
            </a:extLst>
          </p:cNvPr>
          <p:cNvSpPr/>
          <p:nvPr/>
        </p:nvSpPr>
        <p:spPr>
          <a:xfrm>
            <a:off x="9796621" y="2127806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0199140-3E7C-3B68-6285-08B44DAEC6E4}"/>
              </a:ext>
            </a:extLst>
          </p:cNvPr>
          <p:cNvSpPr/>
          <p:nvPr/>
        </p:nvSpPr>
        <p:spPr>
          <a:xfrm>
            <a:off x="9796621" y="2453052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B3468F5-15D2-49AC-8BBE-B4F2D440055D}"/>
              </a:ext>
            </a:extLst>
          </p:cNvPr>
          <p:cNvSpPr/>
          <p:nvPr/>
        </p:nvSpPr>
        <p:spPr>
          <a:xfrm>
            <a:off x="9796621" y="2778308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F555A0-063E-9F80-ED5C-CA83997323B9}"/>
              </a:ext>
            </a:extLst>
          </p:cNvPr>
          <p:cNvSpPr/>
          <p:nvPr/>
        </p:nvSpPr>
        <p:spPr>
          <a:xfrm>
            <a:off x="8444332" y="3103554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3CDCC5B-F83E-66B2-2AAB-720F364F9A45}"/>
              </a:ext>
            </a:extLst>
          </p:cNvPr>
          <p:cNvSpPr/>
          <p:nvPr/>
        </p:nvSpPr>
        <p:spPr>
          <a:xfrm>
            <a:off x="8781862" y="3103554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A33C5D-CD03-81D0-7F6A-770837A53952}"/>
              </a:ext>
            </a:extLst>
          </p:cNvPr>
          <p:cNvSpPr/>
          <p:nvPr/>
        </p:nvSpPr>
        <p:spPr>
          <a:xfrm>
            <a:off x="9117408" y="3103554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5105960-F31A-1955-98FD-A6FAEE14501B}"/>
              </a:ext>
            </a:extLst>
          </p:cNvPr>
          <p:cNvSpPr/>
          <p:nvPr/>
        </p:nvSpPr>
        <p:spPr>
          <a:xfrm>
            <a:off x="9454938" y="3103554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BE6F56F-1B90-609B-BA6E-865634B096D2}"/>
              </a:ext>
            </a:extLst>
          </p:cNvPr>
          <p:cNvSpPr/>
          <p:nvPr/>
        </p:nvSpPr>
        <p:spPr>
          <a:xfrm>
            <a:off x="9792468" y="3103554"/>
            <a:ext cx="337530" cy="3252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9CCE763-D9FF-8573-EE2B-FD56748FBFD4}"/>
              </a:ext>
            </a:extLst>
          </p:cNvPr>
          <p:cNvSpPr/>
          <p:nvPr/>
        </p:nvSpPr>
        <p:spPr>
          <a:xfrm>
            <a:off x="10134150" y="1802017"/>
            <a:ext cx="875471" cy="325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0666EA-68CE-29F1-FBCC-2194F2181884}"/>
              </a:ext>
            </a:extLst>
          </p:cNvPr>
          <p:cNvSpPr txBox="1"/>
          <p:nvPr/>
        </p:nvSpPr>
        <p:spPr>
          <a:xfrm>
            <a:off x="10128013" y="2129141"/>
            <a:ext cx="918429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YouTube Sans"/>
              </a:rPr>
              <a:t>12 </a:t>
            </a:r>
            <a:r>
              <a:rPr lang="uk-UA" sz="1500" dirty="0">
                <a:latin typeface="YouTube Sans"/>
              </a:rPr>
              <a:t>байти</a:t>
            </a:r>
            <a:endParaRPr lang="en-US" sz="1500" dirty="0">
              <a:latin typeface="YouTube San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583B503-08E4-69E8-19E9-0B9E0E1AE652}"/>
              </a:ext>
            </a:extLst>
          </p:cNvPr>
          <p:cNvSpPr/>
          <p:nvPr/>
        </p:nvSpPr>
        <p:spPr>
          <a:xfrm>
            <a:off x="10132166" y="2131104"/>
            <a:ext cx="875471" cy="325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33BCBCB-9789-FC35-5B3D-D9590CF149B9}"/>
              </a:ext>
            </a:extLst>
          </p:cNvPr>
          <p:cNvSpPr txBox="1"/>
          <p:nvPr/>
        </p:nvSpPr>
        <p:spPr>
          <a:xfrm>
            <a:off x="10129997" y="2456703"/>
            <a:ext cx="91030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YouTube Sans"/>
              </a:rPr>
              <a:t>12 </a:t>
            </a:r>
            <a:r>
              <a:rPr lang="uk-UA" sz="1500" dirty="0">
                <a:latin typeface="YouTube Sans"/>
              </a:rPr>
              <a:t>байти</a:t>
            </a:r>
            <a:endParaRPr lang="en-US" sz="1500" dirty="0">
              <a:latin typeface="YouTube San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46780E5-FEE6-7E28-F07E-8DB9EE909E03}"/>
              </a:ext>
            </a:extLst>
          </p:cNvPr>
          <p:cNvSpPr/>
          <p:nvPr/>
        </p:nvSpPr>
        <p:spPr>
          <a:xfrm>
            <a:off x="10134149" y="2452529"/>
            <a:ext cx="875471" cy="325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9844F6D-9407-651F-0EB8-745308096233}"/>
              </a:ext>
            </a:extLst>
          </p:cNvPr>
          <p:cNvSpPr txBox="1"/>
          <p:nvPr/>
        </p:nvSpPr>
        <p:spPr>
          <a:xfrm>
            <a:off x="10128013" y="2779653"/>
            <a:ext cx="91030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YouTube Sans"/>
              </a:rPr>
              <a:t>12 </a:t>
            </a:r>
            <a:r>
              <a:rPr lang="uk-UA" sz="1500" dirty="0">
                <a:latin typeface="YouTube Sans"/>
              </a:rPr>
              <a:t>байти</a:t>
            </a:r>
            <a:endParaRPr lang="en-US" sz="1500" dirty="0">
              <a:latin typeface="YouTube San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9B5C7B3-D8FD-9979-74DB-1C6BC904BBFF}"/>
              </a:ext>
            </a:extLst>
          </p:cNvPr>
          <p:cNvSpPr/>
          <p:nvPr/>
        </p:nvSpPr>
        <p:spPr>
          <a:xfrm>
            <a:off x="10132165" y="2781616"/>
            <a:ext cx="875471" cy="325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A419FEC-1D0D-FCA6-02C5-7C83D89F1281}"/>
              </a:ext>
            </a:extLst>
          </p:cNvPr>
          <p:cNvSpPr txBox="1"/>
          <p:nvPr/>
        </p:nvSpPr>
        <p:spPr>
          <a:xfrm>
            <a:off x="10128014" y="3104277"/>
            <a:ext cx="91842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YouTube Sans"/>
              </a:rPr>
              <a:t>12 </a:t>
            </a:r>
            <a:r>
              <a:rPr lang="uk-UA" sz="1500" dirty="0">
                <a:latin typeface="YouTube Sans"/>
              </a:rPr>
              <a:t>байти</a:t>
            </a:r>
            <a:endParaRPr lang="en-US" sz="1500" dirty="0">
              <a:latin typeface="YouTube San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2EB4104-8788-1388-A5BF-44CDBFB5BF2E}"/>
              </a:ext>
            </a:extLst>
          </p:cNvPr>
          <p:cNvSpPr/>
          <p:nvPr/>
        </p:nvSpPr>
        <p:spPr>
          <a:xfrm>
            <a:off x="10132166" y="3106240"/>
            <a:ext cx="875471" cy="325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Left Brace 89">
            <a:extLst>
              <a:ext uri="{FF2B5EF4-FFF2-40B4-BE49-F238E27FC236}">
                <a16:creationId xmlns:a16="http://schemas.microsoft.com/office/drawing/2014/main" id="{BA452C65-3F42-B166-EC84-757E3E5689D6}"/>
              </a:ext>
            </a:extLst>
          </p:cNvPr>
          <p:cNvSpPr/>
          <p:nvPr/>
        </p:nvSpPr>
        <p:spPr>
          <a:xfrm>
            <a:off x="8162094" y="1800054"/>
            <a:ext cx="177970" cy="162530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C12C613-C13F-83AE-B07C-DCA6AE857583}"/>
                  </a:ext>
                </a:extLst>
              </p:cNvPr>
              <p:cNvSpPr txBox="1"/>
              <p:nvPr/>
            </p:nvSpPr>
            <p:spPr>
              <a:xfrm>
                <a:off x="7917675" y="2474206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C12C613-C13F-83AE-B07C-DCA6AE857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675" y="2474206"/>
                <a:ext cx="192360" cy="276999"/>
              </a:xfrm>
              <a:prstGeom prst="rect">
                <a:avLst/>
              </a:prstGeom>
              <a:blipFill>
                <a:blip r:embed="rId2"/>
                <a:stretch>
                  <a:fillRect l="-29032" r="-2903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Left Brace 91">
            <a:extLst>
              <a:ext uri="{FF2B5EF4-FFF2-40B4-BE49-F238E27FC236}">
                <a16:creationId xmlns:a16="http://schemas.microsoft.com/office/drawing/2014/main" id="{26E98614-D532-3B7C-07C5-852F2A382E33}"/>
              </a:ext>
            </a:extLst>
          </p:cNvPr>
          <p:cNvSpPr/>
          <p:nvPr/>
        </p:nvSpPr>
        <p:spPr>
          <a:xfrm rot="16200000">
            <a:off x="9199265" y="2818036"/>
            <a:ext cx="177970" cy="168783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BF0AB8A-BEF3-B2CB-CAC6-D93748370B8E}"/>
                  </a:ext>
                </a:extLst>
              </p:cNvPr>
              <p:cNvSpPr txBox="1"/>
              <p:nvPr/>
            </p:nvSpPr>
            <p:spPr>
              <a:xfrm>
                <a:off x="9192070" y="3802303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BF0AB8A-BEF3-B2CB-CAC6-D93748370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070" y="3802303"/>
                <a:ext cx="192360" cy="276999"/>
              </a:xfrm>
              <a:prstGeom prst="rect">
                <a:avLst/>
              </a:prstGeom>
              <a:blipFill>
                <a:blip r:embed="rId3"/>
                <a:stretch>
                  <a:fillRect l="-29032" r="-2903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72BB767A-573D-69AB-2206-BB65BD17BF9D}"/>
              </a:ext>
            </a:extLst>
          </p:cNvPr>
          <p:cNvSpPr txBox="1"/>
          <p:nvPr/>
        </p:nvSpPr>
        <p:spPr>
          <a:xfrm>
            <a:off x="6613297" y="995879"/>
            <a:ext cx="1636697" cy="5847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solidFill>
                  <a:schemeClr val="bg1"/>
                </a:solidFill>
                <a:latin typeface="YouTube Sans"/>
              </a:rPr>
              <a:t>Кожен тексель містить </a:t>
            </a:r>
            <a:r>
              <a:rPr lang="en-US" sz="1600" dirty="0">
                <a:solidFill>
                  <a:schemeClr val="bg1"/>
                </a:solidFill>
                <a:latin typeface="YouTube Sans"/>
              </a:rPr>
              <a:t>4 </a:t>
            </a:r>
            <a:r>
              <a:rPr lang="uk-UA" sz="1600" dirty="0">
                <a:solidFill>
                  <a:schemeClr val="bg1"/>
                </a:solidFill>
                <a:latin typeface="YouTube Sans"/>
              </a:rPr>
              <a:t>байти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21A12A-F96A-6C53-5454-C6E39D570271}"/>
              </a:ext>
            </a:extLst>
          </p:cNvPr>
          <p:cNvCxnSpPr>
            <a:cxnSpLocks/>
          </p:cNvCxnSpPr>
          <p:nvPr/>
        </p:nvCxnSpPr>
        <p:spPr>
          <a:xfrm>
            <a:off x="8142706" y="1580654"/>
            <a:ext cx="298347" cy="219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Left Brace 98">
            <a:extLst>
              <a:ext uri="{FF2B5EF4-FFF2-40B4-BE49-F238E27FC236}">
                <a16:creationId xmlns:a16="http://schemas.microsoft.com/office/drawing/2014/main" id="{C892A621-228E-A385-B272-DED605F696C3}"/>
              </a:ext>
            </a:extLst>
          </p:cNvPr>
          <p:cNvSpPr/>
          <p:nvPr/>
        </p:nvSpPr>
        <p:spPr>
          <a:xfrm rot="5400000">
            <a:off x="9199265" y="773326"/>
            <a:ext cx="177970" cy="168783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2A56D74-F7E5-8C23-305D-B1AE7703C311}"/>
                  </a:ext>
                </a:extLst>
              </p:cNvPr>
              <p:cNvSpPr txBox="1"/>
              <p:nvPr/>
            </p:nvSpPr>
            <p:spPr>
              <a:xfrm>
                <a:off x="8733412" y="1171456"/>
                <a:ext cx="10932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5∗4=20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2A56D74-F7E5-8C23-305D-B1AE7703C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412" y="1171456"/>
                <a:ext cx="1093248" cy="276999"/>
              </a:xfrm>
              <a:prstGeom prst="rect">
                <a:avLst/>
              </a:prstGeom>
              <a:blipFill>
                <a:blip r:embed="rId4"/>
                <a:stretch>
                  <a:fillRect l="-4469" r="-446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>
            <a:extLst>
              <a:ext uri="{FF2B5EF4-FFF2-40B4-BE49-F238E27FC236}">
                <a16:creationId xmlns:a16="http://schemas.microsoft.com/office/drawing/2014/main" id="{D5A749D7-C25D-AEFD-2555-48BC79FBE8DB}"/>
              </a:ext>
            </a:extLst>
          </p:cNvPr>
          <p:cNvSpPr/>
          <p:nvPr/>
        </p:nvSpPr>
        <p:spPr>
          <a:xfrm>
            <a:off x="9506078" y="1171456"/>
            <a:ext cx="320582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EC87F390-8688-AE1E-70F2-EFC41AC395CB}"/>
              </a:ext>
            </a:extLst>
          </p:cNvPr>
          <p:cNvSpPr/>
          <p:nvPr/>
        </p:nvSpPr>
        <p:spPr>
          <a:xfrm rot="5400000">
            <a:off x="9632846" y="-332220"/>
            <a:ext cx="177970" cy="257160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D460B18-200F-073E-D17B-B515FEE8128F}"/>
                  </a:ext>
                </a:extLst>
              </p:cNvPr>
              <p:cNvSpPr txBox="1"/>
              <p:nvPr/>
            </p:nvSpPr>
            <p:spPr>
              <a:xfrm>
                <a:off x="9016509" y="544029"/>
                <a:ext cx="14106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20+12=32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D460B18-200F-073E-D17B-B515FEE81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6509" y="544029"/>
                <a:ext cx="1410643" cy="276999"/>
              </a:xfrm>
              <a:prstGeom prst="rect">
                <a:avLst/>
              </a:prstGeom>
              <a:blipFill>
                <a:blip r:embed="rId5"/>
                <a:stretch>
                  <a:fillRect l="-3030" r="-346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 103">
            <a:extLst>
              <a:ext uri="{FF2B5EF4-FFF2-40B4-BE49-F238E27FC236}">
                <a16:creationId xmlns:a16="http://schemas.microsoft.com/office/drawing/2014/main" id="{4505C894-380C-34D6-554A-FE5221675A9D}"/>
              </a:ext>
            </a:extLst>
          </p:cNvPr>
          <p:cNvSpPr/>
          <p:nvPr/>
        </p:nvSpPr>
        <p:spPr>
          <a:xfrm>
            <a:off x="10098412" y="552500"/>
            <a:ext cx="320582" cy="27699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2C9EA7B-7079-323E-6F14-FF72BB2E7200}"/>
              </a:ext>
            </a:extLst>
          </p:cNvPr>
          <p:cNvSpPr txBox="1"/>
          <p:nvPr/>
        </p:nvSpPr>
        <p:spPr>
          <a:xfrm>
            <a:off x="9047762" y="4407959"/>
            <a:ext cx="134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Pitch/</a:t>
            </a:r>
            <a:r>
              <a:rPr lang="uk-UA" dirty="0">
                <a:latin typeface="YouTube Sans"/>
              </a:rPr>
              <a:t>крок</a:t>
            </a:r>
            <a:endParaRPr lang="en-US" dirty="0">
              <a:latin typeface="YouTube San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7C7234-5DD8-50CA-4157-F567CAA41688}"/>
              </a:ext>
            </a:extLst>
          </p:cNvPr>
          <p:cNvSpPr txBox="1"/>
          <p:nvPr/>
        </p:nvSpPr>
        <p:spPr>
          <a:xfrm>
            <a:off x="8799343" y="3734539"/>
            <a:ext cx="97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ширина</a:t>
            </a:r>
            <a:endParaRPr lang="en-US" dirty="0">
              <a:latin typeface="YouTube Sans"/>
            </a:endParaRPr>
          </a:p>
        </p:txBody>
      </p:sp>
      <p:sp>
        <p:nvSpPr>
          <p:cNvPr id="107" name="Right Brace 106">
            <a:extLst>
              <a:ext uri="{FF2B5EF4-FFF2-40B4-BE49-F238E27FC236}">
                <a16:creationId xmlns:a16="http://schemas.microsoft.com/office/drawing/2014/main" id="{A03939C8-A7CE-0B32-8BE3-90DE3939269E}"/>
              </a:ext>
            </a:extLst>
          </p:cNvPr>
          <p:cNvSpPr/>
          <p:nvPr/>
        </p:nvSpPr>
        <p:spPr>
          <a:xfrm rot="5400000">
            <a:off x="9612130" y="2999529"/>
            <a:ext cx="219400" cy="25716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7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1" grpId="1" animBg="1"/>
      <p:bldP spid="51" grpId="2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  <p:bldP spid="79" grpId="0" animBg="1"/>
      <p:bldP spid="80" grpId="0"/>
      <p:bldP spid="81" grpId="0" animBg="1"/>
      <p:bldP spid="82" grpId="0"/>
      <p:bldP spid="83" grpId="0" animBg="1"/>
      <p:bldP spid="84" grpId="0"/>
      <p:bldP spid="85" grpId="0" animBg="1"/>
      <p:bldP spid="86" grpId="0"/>
      <p:bldP spid="87" grpId="0" animBg="1"/>
      <p:bldP spid="90" grpId="0" animBg="1"/>
      <p:bldP spid="90" grpId="1" animBg="1"/>
      <p:bldP spid="91" grpId="0"/>
      <p:bldP spid="91" grpId="1"/>
      <p:bldP spid="92" grpId="0" animBg="1"/>
      <p:bldP spid="92" grpId="1" animBg="1"/>
      <p:bldP spid="92" grpId="2" animBg="1"/>
      <p:bldP spid="92" grpId="3" animBg="1"/>
      <p:bldP spid="93" grpId="0"/>
      <p:bldP spid="93" grpId="1"/>
      <p:bldP spid="94" grpId="0" animBg="1"/>
      <p:bldP spid="99" grpId="0" animBg="1"/>
      <p:bldP spid="100" grpId="0"/>
      <p:bldP spid="101" grpId="0" animBg="1"/>
      <p:bldP spid="102" grpId="0" animBg="1"/>
      <p:bldP spid="103" grpId="0"/>
      <p:bldP spid="104" grpId="0" animBg="1"/>
      <p:bldP spid="105" grpId="0"/>
      <p:bldP spid="106" grpId="0"/>
      <p:bldP spid="10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90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Creating Depth Buffer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1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4EFD-F995-4903-B0B8-E145E238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Виділення пам</a:t>
            </a:r>
            <a:r>
              <a:rPr lang="en-US" dirty="0"/>
              <a:t>’</a:t>
            </a:r>
            <a:r>
              <a:rPr lang="uk-UA" dirty="0"/>
              <a:t>яті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84783-9CA2-6B57-240B-463379AC8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0" y="1828799"/>
            <a:ext cx="6227787" cy="4753583"/>
          </a:xfrm>
        </p:spPr>
        <p:txBody>
          <a:bodyPr>
            <a:normAutofit/>
          </a:bodyPr>
          <a:lstStyle/>
          <a:p>
            <a:r>
              <a:rPr lang="uk-UA" dirty="0"/>
              <a:t>Щоби створити буфер глибини, нам треба виділити пам</a:t>
            </a:r>
            <a:r>
              <a:rPr lang="en-US" dirty="0"/>
              <a:t>’</a:t>
            </a:r>
            <a:r>
              <a:rPr lang="uk-UA" dirty="0"/>
              <a:t>ять у графічному процесорі</a:t>
            </a:r>
          </a:p>
          <a:p>
            <a:pPr lvl="1"/>
            <a:r>
              <a:rPr lang="uk-UA" dirty="0"/>
              <a:t>Це можна зробити застосовуючи </a:t>
            </a:r>
            <a:r>
              <a:rPr lang="en-US" b="1" dirty="0"/>
              <a:t>ID3D12Heap</a:t>
            </a:r>
            <a:endParaRPr lang="uk-UA" b="1" dirty="0"/>
          </a:p>
          <a:p>
            <a:r>
              <a:rPr lang="uk-UA" b="1" dirty="0"/>
              <a:t>Купа</a:t>
            </a:r>
            <a:r>
              <a:rPr lang="en-US" b="1" dirty="0"/>
              <a:t>/Heap</a:t>
            </a:r>
            <a:r>
              <a:rPr lang="en-US" dirty="0"/>
              <a:t> – </a:t>
            </a:r>
            <a:r>
              <a:rPr lang="uk-UA" dirty="0"/>
              <a:t>це сегментована частина пам</a:t>
            </a:r>
            <a:r>
              <a:rPr lang="en-US" dirty="0"/>
              <a:t>’</a:t>
            </a:r>
            <a:r>
              <a:rPr lang="uk-UA" dirty="0"/>
              <a:t>яті</a:t>
            </a:r>
          </a:p>
          <a:p>
            <a:pPr lvl="1"/>
            <a:r>
              <a:rPr lang="uk-UA" dirty="0"/>
              <a:t>У </a:t>
            </a:r>
            <a:r>
              <a:rPr lang="en-US" dirty="0"/>
              <a:t>CPU, </a:t>
            </a:r>
            <a:r>
              <a:rPr lang="uk-UA" dirty="0"/>
              <a:t>купу</a:t>
            </a:r>
            <a:r>
              <a:rPr lang="en-US" dirty="0"/>
              <a:t> </a:t>
            </a:r>
            <a:r>
              <a:rPr lang="uk-UA" dirty="0"/>
              <a:t>використовується для динамічних виділення. </a:t>
            </a:r>
          </a:p>
          <a:p>
            <a:pPr lvl="1"/>
            <a:r>
              <a:rPr lang="uk-UA" dirty="0"/>
              <a:t>У </a:t>
            </a:r>
            <a:r>
              <a:rPr lang="en-US" dirty="0"/>
              <a:t>GPU, </a:t>
            </a:r>
            <a:r>
              <a:rPr lang="uk-UA" dirty="0"/>
              <a:t>є різні типи куп</a:t>
            </a:r>
            <a:r>
              <a:rPr lang="en-US" dirty="0"/>
              <a:t> </a:t>
            </a:r>
            <a:r>
              <a:rPr lang="uk-UA" dirty="0"/>
              <a:t>яких використовується для різні операції</a:t>
            </a:r>
            <a:endParaRPr lang="en-US" dirty="0"/>
          </a:p>
          <a:p>
            <a:r>
              <a:rPr lang="uk-UA" dirty="0"/>
              <a:t>На тепер, ми тільки хочемо виділити буфер глибини у</a:t>
            </a:r>
            <a:r>
              <a:rPr lang="en-US" dirty="0"/>
              <a:t> VRAM</a:t>
            </a:r>
            <a:r>
              <a:rPr lang="uk-UA" dirty="0"/>
              <a:t>, і будемо на це застосовувати купу за замовчуванням</a:t>
            </a:r>
            <a:endParaRPr lang="en-US" dirty="0"/>
          </a:p>
          <a:p>
            <a:pPr lvl="1"/>
            <a:r>
              <a:rPr lang="uk-UA" b="1" dirty="0"/>
              <a:t>Купа за замовчуванням</a:t>
            </a:r>
            <a:r>
              <a:rPr lang="en-US" b="1" dirty="0"/>
              <a:t>/Default Heap </a:t>
            </a:r>
            <a:r>
              <a:rPr lang="en-US" dirty="0"/>
              <a:t>– </a:t>
            </a:r>
            <a:r>
              <a:rPr lang="uk-UA" dirty="0"/>
              <a:t>це пам</a:t>
            </a:r>
            <a:r>
              <a:rPr lang="en-US" dirty="0"/>
              <a:t>’</a:t>
            </a:r>
            <a:r>
              <a:rPr lang="uk-UA" dirty="0"/>
              <a:t>ять у </a:t>
            </a:r>
            <a:r>
              <a:rPr lang="en-US" dirty="0"/>
              <a:t>VRAM</a:t>
            </a:r>
            <a:r>
              <a:rPr lang="uk-UA" dirty="0"/>
              <a:t>. </a:t>
            </a:r>
            <a:r>
              <a:rPr lang="en-US" dirty="0"/>
              <a:t>GPU </a:t>
            </a:r>
            <a:r>
              <a:rPr lang="uk-UA" dirty="0"/>
              <a:t>може читати</a:t>
            </a:r>
            <a:r>
              <a:rPr lang="en-US" dirty="0"/>
              <a:t>/</a:t>
            </a:r>
            <a:r>
              <a:rPr lang="uk-UA" dirty="0"/>
              <a:t>писати до цієї пам</a:t>
            </a:r>
            <a:r>
              <a:rPr lang="en-US" dirty="0"/>
              <a:t>’</a:t>
            </a:r>
            <a:r>
              <a:rPr lang="uk-UA" dirty="0"/>
              <a:t>яті найшвидше з всіх куп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CPU </a:t>
            </a:r>
            <a:r>
              <a:rPr lang="uk-UA" dirty="0"/>
              <a:t>не має доступ</a:t>
            </a:r>
            <a:r>
              <a:rPr lang="en-US" dirty="0"/>
              <a:t> </a:t>
            </a:r>
            <a:r>
              <a:rPr lang="uk-UA" dirty="0"/>
              <a:t>до нього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B632DF8-B3D4-89E2-744B-7A1E7015AD9C}"/>
              </a:ext>
            </a:extLst>
          </p:cNvPr>
          <p:cNvSpPr txBox="1"/>
          <p:nvPr/>
        </p:nvSpPr>
        <p:spPr>
          <a:xfrm>
            <a:off x="7730599" y="783449"/>
            <a:ext cx="3372592" cy="1015663"/>
          </a:xfrm>
          <a:prstGeom prst="rect">
            <a:avLst/>
          </a:prstGeom>
          <a:solidFill>
            <a:srgbClr val="FFC9C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latin typeface="YouTube Sans"/>
            </a:endParaRPr>
          </a:p>
          <a:p>
            <a:pPr algn="ctr"/>
            <a:r>
              <a:rPr lang="en-US" sz="3600" dirty="0">
                <a:latin typeface="YouTube Sans"/>
              </a:rPr>
              <a:t>GPU</a:t>
            </a:r>
          </a:p>
          <a:p>
            <a:pPr algn="ctr"/>
            <a:endParaRPr lang="en-US" sz="1200" dirty="0">
              <a:latin typeface="YouTube San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09381E3-04E4-EECA-2618-003153A5FFE4}"/>
              </a:ext>
            </a:extLst>
          </p:cNvPr>
          <p:cNvSpPr/>
          <p:nvPr/>
        </p:nvSpPr>
        <p:spPr>
          <a:xfrm>
            <a:off x="9510965" y="2303813"/>
            <a:ext cx="2541382" cy="92033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10B839D-A278-BE25-F297-E795F89DD75C}"/>
              </a:ext>
            </a:extLst>
          </p:cNvPr>
          <p:cNvSpPr txBox="1"/>
          <p:nvPr/>
        </p:nvSpPr>
        <p:spPr>
          <a:xfrm>
            <a:off x="9510969" y="2587105"/>
            <a:ext cx="2541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Купа за замовчуванням (</a:t>
            </a:r>
            <a:r>
              <a:rPr lang="en-US" dirty="0">
                <a:latin typeface="YouTube Sans"/>
              </a:rPr>
              <a:t>VRAM)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67FEAA8-3178-6D35-C0D1-8F8F81ED43E3}"/>
              </a:ext>
            </a:extLst>
          </p:cNvPr>
          <p:cNvCxnSpPr>
            <a:cxnSpLocks/>
          </p:cNvCxnSpPr>
          <p:nvPr/>
        </p:nvCxnSpPr>
        <p:spPr>
          <a:xfrm flipV="1">
            <a:off x="10248405" y="1799112"/>
            <a:ext cx="0" cy="5047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AFC0CD1-F216-F289-39A3-3441B6073894}"/>
              </a:ext>
            </a:extLst>
          </p:cNvPr>
          <p:cNvCxnSpPr>
            <a:cxnSpLocks/>
          </p:cNvCxnSpPr>
          <p:nvPr/>
        </p:nvCxnSpPr>
        <p:spPr>
          <a:xfrm>
            <a:off x="10776857" y="1799112"/>
            <a:ext cx="0" cy="5047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878698AB-FAD4-1F75-2BAD-8B63931F201B}"/>
              </a:ext>
            </a:extLst>
          </p:cNvPr>
          <p:cNvSpPr txBox="1"/>
          <p:nvPr/>
        </p:nvSpPr>
        <p:spPr>
          <a:xfrm>
            <a:off x="8650894" y="3923599"/>
            <a:ext cx="1541575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000" dirty="0">
              <a:latin typeface="YouTube Sans"/>
            </a:endParaRPr>
          </a:p>
          <a:p>
            <a:pPr algn="ctr"/>
            <a:r>
              <a:rPr lang="en-US" sz="2800" dirty="0">
                <a:latin typeface="YouTube Sans"/>
              </a:rPr>
              <a:t>CPU</a:t>
            </a:r>
          </a:p>
          <a:p>
            <a:pPr algn="ctr"/>
            <a:endParaRPr lang="en-US" sz="1000" dirty="0">
              <a:latin typeface="YouTube San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CA4383-0344-BCE7-0D3A-1E9D5AF8F038}"/>
              </a:ext>
            </a:extLst>
          </p:cNvPr>
          <p:cNvCxnSpPr/>
          <p:nvPr/>
        </p:nvCxnSpPr>
        <p:spPr>
          <a:xfrm>
            <a:off x="10117605" y="3224151"/>
            <a:ext cx="0" cy="6994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2F602D-1E4D-9D2C-9659-3EDBD4DD17CF}"/>
              </a:ext>
            </a:extLst>
          </p:cNvPr>
          <p:cNvCxnSpPr>
            <a:cxnSpLocks/>
          </p:cNvCxnSpPr>
          <p:nvPr/>
        </p:nvCxnSpPr>
        <p:spPr>
          <a:xfrm flipV="1">
            <a:off x="9913675" y="3224151"/>
            <a:ext cx="0" cy="6994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4079EB78-CFCF-C733-2400-164C51EFB97A}"/>
              </a:ext>
            </a:extLst>
          </p:cNvPr>
          <p:cNvSpPr/>
          <p:nvPr/>
        </p:nvSpPr>
        <p:spPr>
          <a:xfrm>
            <a:off x="9703167" y="3355319"/>
            <a:ext cx="638104" cy="46049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9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4EFD-F995-4903-B0B8-E145E238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Виділення пам</a:t>
            </a:r>
            <a:r>
              <a:rPr lang="en-US" dirty="0"/>
              <a:t>’</a:t>
            </a:r>
            <a:r>
              <a:rPr lang="uk-UA" dirty="0"/>
              <a:t>яті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84783-9CA2-6B57-240B-463379AC8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0" y="1828799"/>
            <a:ext cx="5830745" cy="4753583"/>
          </a:xfrm>
        </p:spPr>
        <p:txBody>
          <a:bodyPr>
            <a:normAutofit/>
          </a:bodyPr>
          <a:lstStyle/>
          <a:p>
            <a:r>
              <a:rPr lang="uk-UA" dirty="0"/>
              <a:t>Спочатку, використовуємо функцію </a:t>
            </a:r>
            <a:r>
              <a:rPr lang="en-US" b="1" dirty="0" err="1"/>
              <a:t>CreateHeap</a:t>
            </a:r>
            <a:r>
              <a:rPr lang="en-US" dirty="0"/>
              <a:t> </a:t>
            </a:r>
            <a:r>
              <a:rPr lang="uk-UA" dirty="0"/>
              <a:t>щоби виділити пам</a:t>
            </a:r>
            <a:r>
              <a:rPr lang="en-US" dirty="0"/>
              <a:t>’</a:t>
            </a:r>
            <a:r>
              <a:rPr lang="uk-UA" dirty="0"/>
              <a:t>ять для буфера глибини</a:t>
            </a:r>
          </a:p>
          <a:p>
            <a:pPr lvl="1"/>
            <a:r>
              <a:rPr lang="en-US" dirty="0"/>
              <a:t>CPU </a:t>
            </a:r>
            <a:r>
              <a:rPr lang="uk-UA" dirty="0"/>
              <a:t>повідомлює </a:t>
            </a:r>
            <a:r>
              <a:rPr lang="en-US" dirty="0"/>
              <a:t>GPU </a:t>
            </a:r>
            <a:r>
              <a:rPr lang="uk-UA" dirty="0"/>
              <a:t>що наша аплікація застосовує цю частину пам</a:t>
            </a:r>
            <a:r>
              <a:rPr lang="en-US" dirty="0"/>
              <a:t>’</a:t>
            </a:r>
            <a:r>
              <a:rPr lang="uk-UA" dirty="0"/>
              <a:t>яті</a:t>
            </a:r>
          </a:p>
          <a:p>
            <a:r>
              <a:rPr lang="uk-UA" dirty="0"/>
              <a:t>Наступно, викличемо функцію </a:t>
            </a:r>
            <a:r>
              <a:rPr lang="en-US" b="1" dirty="0" err="1"/>
              <a:t>CreatePlacedResource</a:t>
            </a:r>
            <a:r>
              <a:rPr lang="en-US" b="1" dirty="0"/>
              <a:t> </a:t>
            </a:r>
            <a:r>
              <a:rPr lang="uk-UA" dirty="0"/>
              <a:t>щоби наказати що у цій пам</a:t>
            </a:r>
            <a:r>
              <a:rPr lang="en-US" dirty="0"/>
              <a:t>’</a:t>
            </a:r>
            <a:r>
              <a:rPr lang="uk-UA" dirty="0"/>
              <a:t>яті знаходиться буфер глибини</a:t>
            </a:r>
          </a:p>
          <a:p>
            <a:r>
              <a:rPr lang="uk-UA" dirty="0"/>
              <a:t>Після цього, можемо використовувати цей ресурс у списках команд яких висилаємо до </a:t>
            </a:r>
            <a:r>
              <a:rPr lang="en-US" dirty="0"/>
              <a:t>GPU</a:t>
            </a:r>
            <a:endParaRPr lang="uk-UA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283BB0B-F84A-4577-AC6E-25E4BF5AA049}"/>
              </a:ext>
            </a:extLst>
          </p:cNvPr>
          <p:cNvSpPr txBox="1"/>
          <p:nvPr/>
        </p:nvSpPr>
        <p:spPr>
          <a:xfrm>
            <a:off x="7730599" y="783449"/>
            <a:ext cx="3372592" cy="1015663"/>
          </a:xfrm>
          <a:prstGeom prst="rect">
            <a:avLst/>
          </a:prstGeom>
          <a:solidFill>
            <a:srgbClr val="FFC9C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latin typeface="YouTube Sans"/>
            </a:endParaRPr>
          </a:p>
          <a:p>
            <a:pPr algn="ctr"/>
            <a:r>
              <a:rPr lang="en-US" sz="3600" dirty="0">
                <a:latin typeface="YouTube Sans"/>
              </a:rPr>
              <a:t>GPU</a:t>
            </a:r>
          </a:p>
          <a:p>
            <a:pPr algn="ctr"/>
            <a:endParaRPr lang="en-US" sz="1200" dirty="0">
              <a:latin typeface="YouTube San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980E5D1-4DFE-FE98-CA01-B2A26B73CE90}"/>
              </a:ext>
            </a:extLst>
          </p:cNvPr>
          <p:cNvSpPr/>
          <p:nvPr/>
        </p:nvSpPr>
        <p:spPr>
          <a:xfrm>
            <a:off x="9510965" y="2303813"/>
            <a:ext cx="2541382" cy="92033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FE465CF-6F39-0156-1D42-D4E2660BBE8E}"/>
              </a:ext>
            </a:extLst>
          </p:cNvPr>
          <p:cNvSpPr txBox="1"/>
          <p:nvPr/>
        </p:nvSpPr>
        <p:spPr>
          <a:xfrm>
            <a:off x="9510966" y="2591501"/>
            <a:ext cx="254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Купа за замовчуванням (</a:t>
            </a:r>
            <a:r>
              <a:rPr lang="en-US" dirty="0">
                <a:latin typeface="YouTube Sans"/>
              </a:rPr>
              <a:t>VRAM)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71085C0-A1A1-8806-5304-6EE111E8203C}"/>
              </a:ext>
            </a:extLst>
          </p:cNvPr>
          <p:cNvSpPr txBox="1"/>
          <p:nvPr/>
        </p:nvSpPr>
        <p:spPr>
          <a:xfrm>
            <a:off x="8650894" y="3923599"/>
            <a:ext cx="1541575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000" dirty="0">
              <a:latin typeface="YouTube Sans"/>
            </a:endParaRPr>
          </a:p>
          <a:p>
            <a:pPr algn="ctr"/>
            <a:r>
              <a:rPr lang="en-US" sz="2800" dirty="0">
                <a:latin typeface="YouTube Sans"/>
              </a:rPr>
              <a:t>CPU</a:t>
            </a:r>
          </a:p>
          <a:p>
            <a:pPr algn="ctr"/>
            <a:endParaRPr lang="en-US" sz="1000" dirty="0">
              <a:latin typeface="YouTube San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3CDD15-83EE-1BA1-6A50-9A919BA5C6A6}"/>
              </a:ext>
            </a:extLst>
          </p:cNvPr>
          <p:cNvCxnSpPr>
            <a:stCxn id="67" idx="0"/>
            <a:endCxn id="58" idx="2"/>
          </p:cNvCxnSpPr>
          <p:nvPr/>
        </p:nvCxnSpPr>
        <p:spPr>
          <a:xfrm flipH="1" flipV="1">
            <a:off x="9416895" y="1799112"/>
            <a:ext cx="4787" cy="21244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DE4127E-52F6-032B-7013-6BAC71E2B0A8}"/>
              </a:ext>
            </a:extLst>
          </p:cNvPr>
          <p:cNvSpPr/>
          <p:nvPr/>
        </p:nvSpPr>
        <p:spPr>
          <a:xfrm>
            <a:off x="9807909" y="2303813"/>
            <a:ext cx="1295282" cy="3250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9398B-8F1D-AA43-A3C5-574E5F334B85}"/>
              </a:ext>
            </a:extLst>
          </p:cNvPr>
          <p:cNvSpPr/>
          <p:nvPr/>
        </p:nvSpPr>
        <p:spPr>
          <a:xfrm>
            <a:off x="9807908" y="2303813"/>
            <a:ext cx="642613" cy="325087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0719E2-4251-F205-5C1B-5F6B1323ED90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0455550" y="1799112"/>
            <a:ext cx="0" cy="5047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46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4F1B6-6174-F431-7139-82596F13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Виділення пам</a:t>
            </a:r>
            <a:r>
              <a:rPr lang="en-US" dirty="0"/>
              <a:t>’</a:t>
            </a:r>
            <a:r>
              <a:rPr lang="uk-UA" dirty="0"/>
              <a:t>яті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D8277-289F-62C9-D112-AE9F64BFB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412060" cy="4351337"/>
          </a:xfrm>
        </p:spPr>
        <p:txBody>
          <a:bodyPr/>
          <a:lstStyle/>
          <a:p>
            <a:r>
              <a:rPr lang="uk-UA" dirty="0"/>
              <a:t>Тепер</a:t>
            </a:r>
            <a:r>
              <a:rPr lang="en-US" dirty="0"/>
              <a:t>,</a:t>
            </a:r>
            <a:r>
              <a:rPr lang="uk-UA" dirty="0"/>
              <a:t> ми можемо у такий спосіб творити виділення для кожного ресурс, але це якраз погана практика кодування</a:t>
            </a:r>
            <a:endParaRPr lang="en-US" dirty="0"/>
          </a:p>
          <a:p>
            <a:pPr lvl="1"/>
            <a:r>
              <a:rPr lang="uk-UA" dirty="0"/>
              <a:t>Всі ресурси будуть розкидані у пам</a:t>
            </a:r>
            <a:r>
              <a:rPr lang="en-US" dirty="0"/>
              <a:t>’</a:t>
            </a:r>
            <a:r>
              <a:rPr lang="uk-UA" dirty="0"/>
              <a:t>яті, отже будемо мати більше кеш-промахоми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A020A-79F2-3CE2-7F52-91FBA3F668F2}"/>
              </a:ext>
            </a:extLst>
          </p:cNvPr>
          <p:cNvSpPr txBox="1"/>
          <p:nvPr/>
        </p:nvSpPr>
        <p:spPr>
          <a:xfrm>
            <a:off x="7730599" y="272104"/>
            <a:ext cx="3372592" cy="2123658"/>
          </a:xfrm>
          <a:prstGeom prst="rect">
            <a:avLst/>
          </a:prstGeom>
          <a:solidFill>
            <a:srgbClr val="FFC9C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latin typeface="YouTube Sans"/>
            </a:endParaRPr>
          </a:p>
          <a:p>
            <a:pPr algn="ctr"/>
            <a:r>
              <a:rPr lang="en-US" sz="3600" dirty="0">
                <a:latin typeface="YouTube Sans"/>
              </a:rPr>
              <a:t>GPU</a:t>
            </a:r>
          </a:p>
          <a:p>
            <a:pPr algn="ctr"/>
            <a:endParaRPr lang="en-US" sz="1200" dirty="0">
              <a:latin typeface="YouTube Sans"/>
            </a:endParaRPr>
          </a:p>
          <a:p>
            <a:pPr algn="ctr"/>
            <a:endParaRPr lang="en-US" sz="1200" dirty="0">
              <a:latin typeface="YouTube Sans"/>
            </a:endParaRPr>
          </a:p>
          <a:p>
            <a:pPr algn="ctr"/>
            <a:endParaRPr lang="en-US" sz="1200" dirty="0">
              <a:latin typeface="YouTube Sans"/>
            </a:endParaRPr>
          </a:p>
          <a:p>
            <a:pPr algn="ctr"/>
            <a:endParaRPr lang="en-US" sz="1200" dirty="0">
              <a:latin typeface="YouTube Sans"/>
            </a:endParaRPr>
          </a:p>
          <a:p>
            <a:pPr algn="ctr"/>
            <a:endParaRPr lang="en-US" sz="1200" dirty="0">
              <a:latin typeface="YouTube Sans"/>
            </a:endParaRPr>
          </a:p>
          <a:p>
            <a:pPr algn="ctr"/>
            <a:endParaRPr lang="en-US" sz="1200" dirty="0">
              <a:latin typeface="YouTube Sans"/>
            </a:endParaRPr>
          </a:p>
          <a:p>
            <a:pPr algn="ctr"/>
            <a:endParaRPr lang="en-US" sz="1200" dirty="0">
              <a:latin typeface="YouTube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DC17A7-F61A-C3B0-AE62-3351AE536A45}"/>
              </a:ext>
            </a:extLst>
          </p:cNvPr>
          <p:cNvSpPr/>
          <p:nvPr/>
        </p:nvSpPr>
        <p:spPr>
          <a:xfrm>
            <a:off x="8294673" y="1432542"/>
            <a:ext cx="2244437" cy="6705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E1F342-23A6-FB70-93D9-680D22FA24D5}"/>
              </a:ext>
            </a:extLst>
          </p:cNvPr>
          <p:cNvSpPr/>
          <p:nvPr/>
        </p:nvSpPr>
        <p:spPr>
          <a:xfrm>
            <a:off x="7730598" y="3268420"/>
            <a:ext cx="3372592" cy="95660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2D58F-08B6-C786-1CAD-336FEC678FE2}"/>
              </a:ext>
            </a:extLst>
          </p:cNvPr>
          <p:cNvSpPr/>
          <p:nvPr/>
        </p:nvSpPr>
        <p:spPr>
          <a:xfrm>
            <a:off x="7730594" y="3268032"/>
            <a:ext cx="1686295" cy="477185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22E262-1D3C-1E5D-7A2D-0200919F7184}"/>
              </a:ext>
            </a:extLst>
          </p:cNvPr>
          <p:cNvSpPr/>
          <p:nvPr/>
        </p:nvSpPr>
        <p:spPr>
          <a:xfrm>
            <a:off x="7730598" y="3268419"/>
            <a:ext cx="1686295" cy="4794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F2BA3D-7D57-5CD5-251F-17FC9E8BA5A0}"/>
              </a:ext>
            </a:extLst>
          </p:cNvPr>
          <p:cNvSpPr/>
          <p:nvPr/>
        </p:nvSpPr>
        <p:spPr>
          <a:xfrm>
            <a:off x="7730597" y="3745991"/>
            <a:ext cx="1686295" cy="4794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550D76-693D-8149-1686-9D195B3308C3}"/>
              </a:ext>
            </a:extLst>
          </p:cNvPr>
          <p:cNvSpPr/>
          <p:nvPr/>
        </p:nvSpPr>
        <p:spPr>
          <a:xfrm>
            <a:off x="9416893" y="3268033"/>
            <a:ext cx="1686295" cy="4794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A10C4A-DC00-DB15-ADED-88063492A2BE}"/>
              </a:ext>
            </a:extLst>
          </p:cNvPr>
          <p:cNvSpPr/>
          <p:nvPr/>
        </p:nvSpPr>
        <p:spPr>
          <a:xfrm>
            <a:off x="9416892" y="3745605"/>
            <a:ext cx="1686295" cy="4794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1F714F-694E-BD92-4533-EECCB75208E8}"/>
              </a:ext>
            </a:extLst>
          </p:cNvPr>
          <p:cNvSpPr/>
          <p:nvPr/>
        </p:nvSpPr>
        <p:spPr>
          <a:xfrm>
            <a:off x="8294669" y="1429536"/>
            <a:ext cx="1122215" cy="334286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08799B-2E07-AE36-130A-3C877ECE43C3}"/>
              </a:ext>
            </a:extLst>
          </p:cNvPr>
          <p:cNvSpPr/>
          <p:nvPr/>
        </p:nvSpPr>
        <p:spPr>
          <a:xfrm>
            <a:off x="8294673" y="1432155"/>
            <a:ext cx="1122217" cy="3363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0F41DA-A75F-1081-4930-48C9173702FC}"/>
              </a:ext>
            </a:extLst>
          </p:cNvPr>
          <p:cNvSpPr/>
          <p:nvPr/>
        </p:nvSpPr>
        <p:spPr>
          <a:xfrm>
            <a:off x="9416890" y="1432337"/>
            <a:ext cx="1122217" cy="3363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98298F-C99C-3DE9-E9DF-EADE0049FC9F}"/>
              </a:ext>
            </a:extLst>
          </p:cNvPr>
          <p:cNvSpPr/>
          <p:nvPr/>
        </p:nvSpPr>
        <p:spPr>
          <a:xfrm>
            <a:off x="9408946" y="1768498"/>
            <a:ext cx="709611" cy="334544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5B5ADA-5B55-B607-E0D2-835B63107335}"/>
              </a:ext>
            </a:extLst>
          </p:cNvPr>
          <p:cNvSpPr txBox="1"/>
          <p:nvPr/>
        </p:nvSpPr>
        <p:spPr>
          <a:xfrm>
            <a:off x="9113094" y="1105690"/>
            <a:ext cx="607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Кеш</a:t>
            </a:r>
            <a:endParaRPr lang="en-US" dirty="0">
              <a:latin typeface="YouTube San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7CAA85-FD54-CE83-BE2D-618C69D1552F}"/>
              </a:ext>
            </a:extLst>
          </p:cNvPr>
          <p:cNvSpPr txBox="1"/>
          <p:nvPr/>
        </p:nvSpPr>
        <p:spPr>
          <a:xfrm>
            <a:off x="7730596" y="2903386"/>
            <a:ext cx="337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VRAM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8A94575-CF49-056A-2B3F-6496E0362A84}"/>
              </a:ext>
            </a:extLst>
          </p:cNvPr>
          <p:cNvSpPr/>
          <p:nvPr/>
        </p:nvSpPr>
        <p:spPr>
          <a:xfrm>
            <a:off x="8656739" y="3750310"/>
            <a:ext cx="758221" cy="470007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6E1348-83EE-4FCA-75BE-A179620EF7D8}"/>
              </a:ext>
            </a:extLst>
          </p:cNvPr>
          <p:cNvSpPr/>
          <p:nvPr/>
        </p:nvSpPr>
        <p:spPr>
          <a:xfrm>
            <a:off x="9414963" y="3747837"/>
            <a:ext cx="1056663" cy="47628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F554394-4641-6478-DED6-C9BA68924761}"/>
              </a:ext>
            </a:extLst>
          </p:cNvPr>
          <p:cNvSpPr/>
          <p:nvPr/>
        </p:nvSpPr>
        <p:spPr>
          <a:xfrm>
            <a:off x="8294672" y="1766701"/>
            <a:ext cx="1122217" cy="3363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1874CA-6235-9F36-DABB-7F5D46C0F95A}"/>
              </a:ext>
            </a:extLst>
          </p:cNvPr>
          <p:cNvSpPr/>
          <p:nvPr/>
        </p:nvSpPr>
        <p:spPr>
          <a:xfrm>
            <a:off x="9416889" y="1766883"/>
            <a:ext cx="1122217" cy="3363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3DC60D-6328-F2B2-2831-C12E59EAA27A}"/>
              </a:ext>
            </a:extLst>
          </p:cNvPr>
          <p:cNvSpPr/>
          <p:nvPr/>
        </p:nvSpPr>
        <p:spPr>
          <a:xfrm>
            <a:off x="8899401" y="1766441"/>
            <a:ext cx="513516" cy="340474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1893D4-128B-ECEA-FEBB-F1BFFF4A275A}"/>
              </a:ext>
            </a:extLst>
          </p:cNvPr>
          <p:cNvSpPr/>
          <p:nvPr/>
        </p:nvSpPr>
        <p:spPr>
          <a:xfrm>
            <a:off x="9408946" y="3270245"/>
            <a:ext cx="928075" cy="476284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4A977D-3521-02BD-4FA0-CC4A8A88D2C3}"/>
              </a:ext>
            </a:extLst>
          </p:cNvPr>
          <p:cNvSpPr/>
          <p:nvPr/>
        </p:nvSpPr>
        <p:spPr>
          <a:xfrm>
            <a:off x="9416340" y="1428762"/>
            <a:ext cx="608699" cy="331299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B2849-949B-A1B6-D62C-FF2433180687}"/>
              </a:ext>
            </a:extLst>
          </p:cNvPr>
          <p:cNvSpPr txBox="1"/>
          <p:nvPr/>
        </p:nvSpPr>
        <p:spPr>
          <a:xfrm>
            <a:off x="6500187" y="828691"/>
            <a:ext cx="1545928" cy="92333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Тут марнуємо простір у ліній кешу</a:t>
            </a:r>
            <a:endParaRPr lang="en-US" dirty="0">
              <a:latin typeface="YouTube San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A4B887-8560-A226-E60C-FD2ACABEB2A6}"/>
              </a:ext>
            </a:extLst>
          </p:cNvPr>
          <p:cNvCxnSpPr>
            <a:cxnSpLocks/>
          </p:cNvCxnSpPr>
          <p:nvPr/>
        </p:nvCxnSpPr>
        <p:spPr>
          <a:xfrm>
            <a:off x="8036849" y="1750662"/>
            <a:ext cx="257814" cy="1834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AEAEB9-D9BC-F22E-7CC0-6518A1BADEA5}"/>
              </a:ext>
            </a:extLst>
          </p:cNvPr>
          <p:cNvCxnSpPr>
            <a:cxnSpLocks/>
          </p:cNvCxnSpPr>
          <p:nvPr/>
        </p:nvCxnSpPr>
        <p:spPr>
          <a:xfrm flipV="1">
            <a:off x="10337664" y="2104870"/>
            <a:ext cx="0" cy="401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821490-24DF-38A7-C38B-CACA2716C42E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10539107" y="1600509"/>
            <a:ext cx="3032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E1141F8-A538-2154-093A-6E159B6A95DA}"/>
              </a:ext>
            </a:extLst>
          </p:cNvPr>
          <p:cNvCxnSpPr/>
          <p:nvPr/>
        </p:nvCxnSpPr>
        <p:spPr>
          <a:xfrm>
            <a:off x="10842356" y="1594411"/>
            <a:ext cx="0" cy="9120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4CC7D9-9C66-262A-D7CD-9F81530B1DFF}"/>
              </a:ext>
            </a:extLst>
          </p:cNvPr>
          <p:cNvCxnSpPr>
            <a:cxnSpLocks/>
          </p:cNvCxnSpPr>
          <p:nvPr/>
        </p:nvCxnSpPr>
        <p:spPr>
          <a:xfrm flipH="1">
            <a:off x="7273151" y="2496053"/>
            <a:ext cx="356920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9E2AFD-F0BC-B493-4DB9-125E39F923CF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273151" y="1752021"/>
            <a:ext cx="0" cy="744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40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25" grpId="0" animBg="1"/>
      <p:bldP spid="34" grpId="0" animBg="1"/>
      <p:bldP spid="35" grpId="0" animBg="1"/>
      <p:bldP spid="39" grpId="0" animBg="1"/>
      <p:bldP spid="40" grpId="0" animBg="1"/>
      <p:bldP spid="41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4F1B6-6174-F431-7139-82596F13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Виділення пам</a:t>
            </a:r>
            <a:r>
              <a:rPr lang="en-US" dirty="0"/>
              <a:t>’</a:t>
            </a:r>
            <a:r>
              <a:rPr lang="uk-UA" dirty="0"/>
              <a:t>яті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D8277-289F-62C9-D112-AE9F64BFB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412060" cy="4351337"/>
          </a:xfrm>
        </p:spPr>
        <p:txBody>
          <a:bodyPr/>
          <a:lstStyle/>
          <a:p>
            <a:r>
              <a:rPr lang="uk-UA" dirty="0"/>
              <a:t>Тепер</a:t>
            </a:r>
            <a:r>
              <a:rPr lang="en-US" dirty="0"/>
              <a:t>,</a:t>
            </a:r>
            <a:r>
              <a:rPr lang="uk-UA" dirty="0"/>
              <a:t> ми можемо у такий спосіб творити виділення для кожного ресурс, але це якраз погана практика кодування</a:t>
            </a:r>
            <a:endParaRPr lang="en-US" dirty="0"/>
          </a:p>
          <a:p>
            <a:pPr lvl="1"/>
            <a:r>
              <a:rPr lang="uk-UA" dirty="0"/>
              <a:t>Всі ресурси будуть розкидані у пам</a:t>
            </a:r>
            <a:r>
              <a:rPr lang="en-US" dirty="0"/>
              <a:t>’</a:t>
            </a:r>
            <a:r>
              <a:rPr lang="uk-UA" dirty="0"/>
              <a:t>яті, отже будемо мати більше кеш-промахоми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A020A-79F2-3CE2-7F52-91FBA3F668F2}"/>
              </a:ext>
            </a:extLst>
          </p:cNvPr>
          <p:cNvSpPr txBox="1"/>
          <p:nvPr/>
        </p:nvSpPr>
        <p:spPr>
          <a:xfrm>
            <a:off x="7730599" y="272104"/>
            <a:ext cx="3372592" cy="2123658"/>
          </a:xfrm>
          <a:prstGeom prst="rect">
            <a:avLst/>
          </a:prstGeom>
          <a:solidFill>
            <a:srgbClr val="FFC9C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latin typeface="YouTube Sans"/>
            </a:endParaRPr>
          </a:p>
          <a:p>
            <a:pPr algn="ctr"/>
            <a:r>
              <a:rPr lang="en-US" sz="3600" dirty="0">
                <a:latin typeface="YouTube Sans"/>
              </a:rPr>
              <a:t>GPU</a:t>
            </a:r>
          </a:p>
          <a:p>
            <a:pPr algn="ctr"/>
            <a:endParaRPr lang="en-US" sz="1200" dirty="0">
              <a:latin typeface="YouTube Sans"/>
            </a:endParaRPr>
          </a:p>
          <a:p>
            <a:pPr algn="ctr"/>
            <a:endParaRPr lang="en-US" sz="1200" dirty="0">
              <a:latin typeface="YouTube Sans"/>
            </a:endParaRPr>
          </a:p>
          <a:p>
            <a:pPr algn="ctr"/>
            <a:endParaRPr lang="en-US" sz="1200" dirty="0">
              <a:latin typeface="YouTube Sans"/>
            </a:endParaRPr>
          </a:p>
          <a:p>
            <a:pPr algn="ctr"/>
            <a:endParaRPr lang="en-US" sz="1200" dirty="0">
              <a:latin typeface="YouTube Sans"/>
            </a:endParaRPr>
          </a:p>
          <a:p>
            <a:pPr algn="ctr"/>
            <a:endParaRPr lang="en-US" sz="1200" dirty="0">
              <a:latin typeface="YouTube Sans"/>
            </a:endParaRPr>
          </a:p>
          <a:p>
            <a:pPr algn="ctr"/>
            <a:endParaRPr lang="en-US" sz="1200" dirty="0">
              <a:latin typeface="YouTube Sans"/>
            </a:endParaRPr>
          </a:p>
          <a:p>
            <a:pPr algn="ctr"/>
            <a:endParaRPr lang="en-US" sz="1200" dirty="0">
              <a:latin typeface="YouTube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DC17A7-F61A-C3B0-AE62-3351AE536A45}"/>
              </a:ext>
            </a:extLst>
          </p:cNvPr>
          <p:cNvSpPr/>
          <p:nvPr/>
        </p:nvSpPr>
        <p:spPr>
          <a:xfrm>
            <a:off x="8294673" y="1432542"/>
            <a:ext cx="2244437" cy="67050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E1F342-23A6-FB70-93D9-680D22FA24D5}"/>
              </a:ext>
            </a:extLst>
          </p:cNvPr>
          <p:cNvSpPr/>
          <p:nvPr/>
        </p:nvSpPr>
        <p:spPr>
          <a:xfrm>
            <a:off x="7730598" y="3268420"/>
            <a:ext cx="3372592" cy="95660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2D58F-08B6-C786-1CAD-336FEC678FE2}"/>
              </a:ext>
            </a:extLst>
          </p:cNvPr>
          <p:cNvSpPr/>
          <p:nvPr/>
        </p:nvSpPr>
        <p:spPr>
          <a:xfrm>
            <a:off x="7730594" y="3268032"/>
            <a:ext cx="1686295" cy="477185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22E262-1D3C-1E5D-7A2D-0200919F7184}"/>
              </a:ext>
            </a:extLst>
          </p:cNvPr>
          <p:cNvSpPr/>
          <p:nvPr/>
        </p:nvSpPr>
        <p:spPr>
          <a:xfrm>
            <a:off x="7730598" y="3268419"/>
            <a:ext cx="1686295" cy="4794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F2BA3D-7D57-5CD5-251F-17FC9E8BA5A0}"/>
              </a:ext>
            </a:extLst>
          </p:cNvPr>
          <p:cNvSpPr/>
          <p:nvPr/>
        </p:nvSpPr>
        <p:spPr>
          <a:xfrm>
            <a:off x="7730597" y="3745991"/>
            <a:ext cx="1686295" cy="4794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550D76-693D-8149-1686-9D195B3308C3}"/>
              </a:ext>
            </a:extLst>
          </p:cNvPr>
          <p:cNvSpPr/>
          <p:nvPr/>
        </p:nvSpPr>
        <p:spPr>
          <a:xfrm>
            <a:off x="9416893" y="3268033"/>
            <a:ext cx="1686295" cy="4794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A10C4A-DC00-DB15-ADED-88063492A2BE}"/>
              </a:ext>
            </a:extLst>
          </p:cNvPr>
          <p:cNvSpPr/>
          <p:nvPr/>
        </p:nvSpPr>
        <p:spPr>
          <a:xfrm>
            <a:off x="9416892" y="3745605"/>
            <a:ext cx="1686295" cy="4794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1F714F-694E-BD92-4533-EECCB75208E8}"/>
              </a:ext>
            </a:extLst>
          </p:cNvPr>
          <p:cNvSpPr/>
          <p:nvPr/>
        </p:nvSpPr>
        <p:spPr>
          <a:xfrm>
            <a:off x="8294669" y="1429536"/>
            <a:ext cx="1122215" cy="334286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08799B-2E07-AE36-130A-3C877ECE43C3}"/>
              </a:ext>
            </a:extLst>
          </p:cNvPr>
          <p:cNvSpPr/>
          <p:nvPr/>
        </p:nvSpPr>
        <p:spPr>
          <a:xfrm>
            <a:off x="8294673" y="1432155"/>
            <a:ext cx="1122217" cy="3363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0F41DA-A75F-1081-4930-48C9173702FC}"/>
              </a:ext>
            </a:extLst>
          </p:cNvPr>
          <p:cNvSpPr/>
          <p:nvPr/>
        </p:nvSpPr>
        <p:spPr>
          <a:xfrm>
            <a:off x="9416890" y="1432337"/>
            <a:ext cx="1122217" cy="3363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98298F-C99C-3DE9-E9DF-EADE0049FC9F}"/>
              </a:ext>
            </a:extLst>
          </p:cNvPr>
          <p:cNvSpPr/>
          <p:nvPr/>
        </p:nvSpPr>
        <p:spPr>
          <a:xfrm>
            <a:off x="8294123" y="1760061"/>
            <a:ext cx="709611" cy="346822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5B5ADA-5B55-B607-E0D2-835B63107335}"/>
              </a:ext>
            </a:extLst>
          </p:cNvPr>
          <p:cNvSpPr txBox="1"/>
          <p:nvPr/>
        </p:nvSpPr>
        <p:spPr>
          <a:xfrm>
            <a:off x="9113094" y="1105690"/>
            <a:ext cx="607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Кеш</a:t>
            </a:r>
            <a:endParaRPr lang="en-US" dirty="0">
              <a:latin typeface="YouTube San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7CAA85-FD54-CE83-BE2D-618C69D1552F}"/>
              </a:ext>
            </a:extLst>
          </p:cNvPr>
          <p:cNvSpPr txBox="1"/>
          <p:nvPr/>
        </p:nvSpPr>
        <p:spPr>
          <a:xfrm>
            <a:off x="7730596" y="2903386"/>
            <a:ext cx="337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VRAM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19B488-D2BF-ABC7-A7A3-2702D91AE9C0}"/>
              </a:ext>
            </a:extLst>
          </p:cNvPr>
          <p:cNvSpPr/>
          <p:nvPr/>
        </p:nvSpPr>
        <p:spPr>
          <a:xfrm>
            <a:off x="9408946" y="3263863"/>
            <a:ext cx="928075" cy="483588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8A94575-CF49-056A-2B3F-6496E0362A84}"/>
              </a:ext>
            </a:extLst>
          </p:cNvPr>
          <p:cNvSpPr/>
          <p:nvPr/>
        </p:nvSpPr>
        <p:spPr>
          <a:xfrm>
            <a:off x="10343032" y="3263863"/>
            <a:ext cx="758221" cy="483974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6E1348-83EE-4FCA-75BE-A179620EF7D8}"/>
              </a:ext>
            </a:extLst>
          </p:cNvPr>
          <p:cNvSpPr/>
          <p:nvPr/>
        </p:nvSpPr>
        <p:spPr>
          <a:xfrm>
            <a:off x="7730594" y="3752394"/>
            <a:ext cx="1056663" cy="471125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F554394-4641-6478-DED6-C9BA68924761}"/>
              </a:ext>
            </a:extLst>
          </p:cNvPr>
          <p:cNvSpPr/>
          <p:nvPr/>
        </p:nvSpPr>
        <p:spPr>
          <a:xfrm>
            <a:off x="8294672" y="1766701"/>
            <a:ext cx="1122217" cy="3363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4FDDBA-9F3C-DB55-C318-8673626950E6}"/>
              </a:ext>
            </a:extLst>
          </p:cNvPr>
          <p:cNvSpPr/>
          <p:nvPr/>
        </p:nvSpPr>
        <p:spPr>
          <a:xfrm>
            <a:off x="9416340" y="1428762"/>
            <a:ext cx="608699" cy="331299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3DC60D-6328-F2B2-2831-C12E59EAA27A}"/>
              </a:ext>
            </a:extLst>
          </p:cNvPr>
          <p:cNvSpPr/>
          <p:nvPr/>
        </p:nvSpPr>
        <p:spPr>
          <a:xfrm>
            <a:off x="10025579" y="1434041"/>
            <a:ext cx="513516" cy="334457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9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38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4F1B6-6174-F431-7139-82596F13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Виділення пам</a:t>
            </a:r>
            <a:r>
              <a:rPr lang="en-US" dirty="0"/>
              <a:t>’</a:t>
            </a:r>
            <a:r>
              <a:rPr lang="uk-UA" dirty="0"/>
              <a:t>яті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D8277-289F-62C9-D112-AE9F64BFB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412060" cy="4351337"/>
          </a:xfrm>
        </p:spPr>
        <p:txBody>
          <a:bodyPr/>
          <a:lstStyle/>
          <a:p>
            <a:r>
              <a:rPr lang="uk-UA" dirty="0"/>
              <a:t>Тепер</a:t>
            </a:r>
            <a:r>
              <a:rPr lang="en-US" dirty="0"/>
              <a:t>,</a:t>
            </a:r>
            <a:r>
              <a:rPr lang="uk-UA" dirty="0"/>
              <a:t> ми можемо у такий спосіб творити виділення для кожного ресурс, але це якраз погана практика кодування</a:t>
            </a:r>
            <a:endParaRPr lang="en-US" dirty="0"/>
          </a:p>
          <a:p>
            <a:pPr lvl="1"/>
            <a:r>
              <a:rPr lang="uk-UA" dirty="0"/>
              <a:t>Всі ресурси будуть розкидані у пам</a:t>
            </a:r>
            <a:r>
              <a:rPr lang="en-US" dirty="0"/>
              <a:t>’</a:t>
            </a:r>
            <a:r>
              <a:rPr lang="uk-UA" dirty="0"/>
              <a:t>яті, отже будемо мати більше кеш-промахоми</a:t>
            </a:r>
          </a:p>
          <a:p>
            <a:pPr lvl="1"/>
            <a:r>
              <a:rPr lang="uk-UA" dirty="0"/>
              <a:t>Виділення пам</a:t>
            </a:r>
            <a:r>
              <a:rPr lang="en-US" dirty="0"/>
              <a:t>’</a:t>
            </a:r>
            <a:r>
              <a:rPr lang="uk-UA" dirty="0"/>
              <a:t>яті</a:t>
            </a:r>
            <a:r>
              <a:rPr lang="en-US" dirty="0"/>
              <a:t> </a:t>
            </a:r>
            <a:r>
              <a:rPr lang="uk-UA" dirty="0"/>
              <a:t>у </a:t>
            </a:r>
            <a:r>
              <a:rPr lang="en-US" dirty="0"/>
              <a:t>GPU </a:t>
            </a:r>
            <a:r>
              <a:rPr lang="uk-UA" dirty="0"/>
              <a:t>надто повільна операція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7F1667-CF72-40D2-8BD5-1D87A000544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026443" y="4004468"/>
            <a:ext cx="45725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9B5E22-9F68-2C59-B223-B0DEBA9AB80B}"/>
              </a:ext>
            </a:extLst>
          </p:cNvPr>
          <p:cNvSpPr txBox="1"/>
          <p:nvPr/>
        </p:nvSpPr>
        <p:spPr>
          <a:xfrm>
            <a:off x="11599030" y="3819802"/>
            <a:ext cx="51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час</a:t>
            </a:r>
            <a:endParaRPr lang="en-US" dirty="0">
              <a:latin typeface="YouTub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7B621C-C7EA-D96A-A9AA-86E4F30165A3}"/>
              </a:ext>
            </a:extLst>
          </p:cNvPr>
          <p:cNvSpPr/>
          <p:nvPr/>
        </p:nvSpPr>
        <p:spPr>
          <a:xfrm>
            <a:off x="7018126" y="3429000"/>
            <a:ext cx="1329488" cy="39080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FDE7BE-33BC-C6C5-9C08-8895A63FE4B6}"/>
              </a:ext>
            </a:extLst>
          </p:cNvPr>
          <p:cNvSpPr txBox="1"/>
          <p:nvPr/>
        </p:nvSpPr>
        <p:spPr>
          <a:xfrm>
            <a:off x="6401043" y="3429000"/>
            <a:ext cx="66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CPU: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E160F-0B9F-0F91-AA07-D9AEBCEE1327}"/>
              </a:ext>
            </a:extLst>
          </p:cNvPr>
          <p:cNvSpPr txBox="1"/>
          <p:nvPr/>
        </p:nvSpPr>
        <p:spPr>
          <a:xfrm>
            <a:off x="6819602" y="4301289"/>
            <a:ext cx="199122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Нам бракує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ять для двох ресурсів</a:t>
            </a:r>
            <a:endParaRPr lang="en-US" dirty="0">
              <a:latin typeface="YouTube Sans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180EF06-3292-074B-9083-6ECDDB133037}"/>
              </a:ext>
            </a:extLst>
          </p:cNvPr>
          <p:cNvCxnSpPr>
            <a:cxnSpLocks/>
          </p:cNvCxnSpPr>
          <p:nvPr/>
        </p:nvCxnSpPr>
        <p:spPr>
          <a:xfrm flipV="1">
            <a:off x="8347614" y="3819802"/>
            <a:ext cx="0" cy="48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9F04E03-0A45-DE09-3B82-69FC111C71CB}"/>
              </a:ext>
            </a:extLst>
          </p:cNvPr>
          <p:cNvSpPr txBox="1"/>
          <p:nvPr/>
        </p:nvSpPr>
        <p:spPr>
          <a:xfrm>
            <a:off x="6401042" y="2203048"/>
            <a:ext cx="66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GPU: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49B11E9-EAD7-EF62-4D2A-966FEFFDAF89}"/>
              </a:ext>
            </a:extLst>
          </p:cNvPr>
          <p:cNvSpPr/>
          <p:nvPr/>
        </p:nvSpPr>
        <p:spPr>
          <a:xfrm>
            <a:off x="8347614" y="2208706"/>
            <a:ext cx="338200" cy="39080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9DC68C3-1953-DA0E-48ED-DE6B012C8A25}"/>
              </a:ext>
            </a:extLst>
          </p:cNvPr>
          <p:cNvCxnSpPr>
            <a:cxnSpLocks/>
          </p:cNvCxnSpPr>
          <p:nvPr/>
        </p:nvCxnSpPr>
        <p:spPr>
          <a:xfrm flipV="1">
            <a:off x="8347614" y="2572380"/>
            <a:ext cx="337492" cy="856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8139FF-008D-A578-28D4-23A80F1892B3}"/>
              </a:ext>
            </a:extLst>
          </p:cNvPr>
          <p:cNvSpPr txBox="1"/>
          <p:nvPr/>
        </p:nvSpPr>
        <p:spPr>
          <a:xfrm>
            <a:off x="6900822" y="2650619"/>
            <a:ext cx="132948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Виділяємо цю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ять</a:t>
            </a:r>
            <a:endParaRPr lang="en-US" dirty="0">
              <a:latin typeface="YouTube San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DB907DE-C259-E146-D3C5-70AB8F8514F1}"/>
              </a:ext>
            </a:extLst>
          </p:cNvPr>
          <p:cNvSpPr/>
          <p:nvPr/>
        </p:nvSpPr>
        <p:spPr>
          <a:xfrm>
            <a:off x="9129664" y="3418265"/>
            <a:ext cx="46395" cy="39080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473F996-2246-4AC4-4632-3018CFCBA1D5}"/>
              </a:ext>
            </a:extLst>
          </p:cNvPr>
          <p:cNvCxnSpPr>
            <a:cxnSpLocks/>
          </p:cNvCxnSpPr>
          <p:nvPr/>
        </p:nvCxnSpPr>
        <p:spPr>
          <a:xfrm>
            <a:off x="8795909" y="2599025"/>
            <a:ext cx="333754" cy="819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E94752D-D151-F2A2-1BD8-C290B2285C47}"/>
              </a:ext>
            </a:extLst>
          </p:cNvPr>
          <p:cNvCxnSpPr>
            <a:cxnSpLocks/>
          </p:cNvCxnSpPr>
          <p:nvPr/>
        </p:nvCxnSpPr>
        <p:spPr>
          <a:xfrm flipV="1">
            <a:off x="9176758" y="2589499"/>
            <a:ext cx="333000" cy="828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45DBE9B-1901-24AF-F9CE-E80FE6E1610B}"/>
              </a:ext>
            </a:extLst>
          </p:cNvPr>
          <p:cNvSpPr/>
          <p:nvPr/>
        </p:nvSpPr>
        <p:spPr>
          <a:xfrm>
            <a:off x="8685106" y="2208706"/>
            <a:ext cx="116816" cy="39080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3CD7C-4B6E-1194-355B-5639FAC3DFDF}"/>
              </a:ext>
            </a:extLst>
          </p:cNvPr>
          <p:cNvSpPr/>
          <p:nvPr/>
        </p:nvSpPr>
        <p:spPr>
          <a:xfrm>
            <a:off x="8795909" y="2208706"/>
            <a:ext cx="338200" cy="39080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9FBDEF-A50F-750E-6B52-38528E4C47A4}"/>
              </a:ext>
            </a:extLst>
          </p:cNvPr>
          <p:cNvSpPr/>
          <p:nvPr/>
        </p:nvSpPr>
        <p:spPr>
          <a:xfrm>
            <a:off x="9176059" y="2208223"/>
            <a:ext cx="338200" cy="39080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911CE7-9D97-F0F9-385F-77DB2CC1D5B4}"/>
              </a:ext>
            </a:extLst>
          </p:cNvPr>
          <p:cNvSpPr/>
          <p:nvPr/>
        </p:nvSpPr>
        <p:spPr>
          <a:xfrm>
            <a:off x="9513551" y="2208223"/>
            <a:ext cx="116816" cy="39080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6BEABB-78C9-A92C-398D-50C5582F7A8E}"/>
              </a:ext>
            </a:extLst>
          </p:cNvPr>
          <p:cNvSpPr/>
          <p:nvPr/>
        </p:nvSpPr>
        <p:spPr>
          <a:xfrm>
            <a:off x="9624354" y="2208223"/>
            <a:ext cx="338200" cy="39080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24929C-6FFF-B5C9-E954-C06D1A3E92DD}"/>
              </a:ext>
            </a:extLst>
          </p:cNvPr>
          <p:cNvSpPr/>
          <p:nvPr/>
        </p:nvSpPr>
        <p:spPr>
          <a:xfrm>
            <a:off x="10021296" y="3421643"/>
            <a:ext cx="1288696" cy="39080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DB90A1-ABA6-3E44-0A83-B99562370112}"/>
              </a:ext>
            </a:extLst>
          </p:cNvPr>
          <p:cNvCxnSpPr>
            <a:cxnSpLocks/>
          </p:cNvCxnSpPr>
          <p:nvPr/>
        </p:nvCxnSpPr>
        <p:spPr>
          <a:xfrm>
            <a:off x="9618517" y="2589499"/>
            <a:ext cx="402777" cy="828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2572D090-FF32-710F-66FB-30328ABE2A52}"/>
              </a:ext>
            </a:extLst>
          </p:cNvPr>
          <p:cNvSpPr/>
          <p:nvPr/>
        </p:nvSpPr>
        <p:spPr>
          <a:xfrm rot="16200000">
            <a:off x="8460445" y="1893358"/>
            <a:ext cx="111831" cy="337493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2C8CEC9B-FE7A-5B5C-39B4-BE2BCABC5F56}"/>
              </a:ext>
            </a:extLst>
          </p:cNvPr>
          <p:cNvSpPr/>
          <p:nvPr/>
        </p:nvSpPr>
        <p:spPr>
          <a:xfrm rot="16200000">
            <a:off x="8904700" y="1893357"/>
            <a:ext cx="111831" cy="337493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5EB54FC0-A062-DBE0-C12F-633CBF927EBE}"/>
              </a:ext>
            </a:extLst>
          </p:cNvPr>
          <p:cNvSpPr/>
          <p:nvPr/>
        </p:nvSpPr>
        <p:spPr>
          <a:xfrm rot="16200000">
            <a:off x="9285096" y="1893924"/>
            <a:ext cx="111831" cy="337493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0B3FF474-D902-60F0-2487-0BBA132BC49F}"/>
              </a:ext>
            </a:extLst>
          </p:cNvPr>
          <p:cNvSpPr/>
          <p:nvPr/>
        </p:nvSpPr>
        <p:spPr>
          <a:xfrm rot="16200000">
            <a:off x="9729351" y="1893923"/>
            <a:ext cx="111831" cy="337493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FC3A10-E224-2BE9-E160-E0FED8F48944}"/>
              </a:ext>
            </a:extLst>
          </p:cNvPr>
          <p:cNvSpPr txBox="1"/>
          <p:nvPr/>
        </p:nvSpPr>
        <p:spPr>
          <a:xfrm>
            <a:off x="8257866" y="1152944"/>
            <a:ext cx="1828798" cy="646331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Повно часу марнуємо у </a:t>
            </a:r>
            <a:r>
              <a:rPr lang="en-US" dirty="0">
                <a:latin typeface="YouTube Sans"/>
              </a:rPr>
              <a:t>PCIe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91407A8-8F0E-4BFF-5EBE-9687CC6FB80C}"/>
              </a:ext>
            </a:extLst>
          </p:cNvPr>
          <p:cNvCxnSpPr>
            <a:stCxn id="26" idx="1"/>
          </p:cNvCxnSpPr>
          <p:nvPr/>
        </p:nvCxnSpPr>
        <p:spPr>
          <a:xfrm flipH="1" flipV="1">
            <a:off x="8516360" y="1799275"/>
            <a:ext cx="1" cy="206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78EAF3-56D7-66C8-4D22-E20179FB0530}"/>
              </a:ext>
            </a:extLst>
          </p:cNvPr>
          <p:cNvCxnSpPr>
            <a:cxnSpLocks/>
          </p:cNvCxnSpPr>
          <p:nvPr/>
        </p:nvCxnSpPr>
        <p:spPr>
          <a:xfrm flipH="1" flipV="1">
            <a:off x="8967193" y="1812475"/>
            <a:ext cx="1" cy="19371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00AC0CD-B26A-F16D-471A-E7B1C81624D4}"/>
              </a:ext>
            </a:extLst>
          </p:cNvPr>
          <p:cNvCxnSpPr>
            <a:cxnSpLocks/>
          </p:cNvCxnSpPr>
          <p:nvPr/>
        </p:nvCxnSpPr>
        <p:spPr>
          <a:xfrm flipH="1" flipV="1">
            <a:off x="9341011" y="1807048"/>
            <a:ext cx="1" cy="20628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F028B92-D69A-62B4-8336-5D7C8115DFEF}"/>
              </a:ext>
            </a:extLst>
          </p:cNvPr>
          <p:cNvCxnSpPr>
            <a:cxnSpLocks/>
          </p:cNvCxnSpPr>
          <p:nvPr/>
        </p:nvCxnSpPr>
        <p:spPr>
          <a:xfrm flipV="1">
            <a:off x="9791845" y="1818731"/>
            <a:ext cx="0" cy="18802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98721B1-1AA3-F244-16A2-29F53A58EC8D}"/>
              </a:ext>
            </a:extLst>
          </p:cNvPr>
          <p:cNvSpPr txBox="1"/>
          <p:nvPr/>
        </p:nvSpPr>
        <p:spPr>
          <a:xfrm>
            <a:off x="1769741" y="3542803"/>
            <a:ext cx="4404412" cy="923330"/>
          </a:xfrm>
          <a:prstGeom prst="rect">
            <a:avLst/>
          </a:prstGeom>
          <a:solidFill>
            <a:srgbClr val="FF939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Замість виділяти раз для кожного ресурсу, можемо виділяти раз, та містити усі ці ресурси в тому одному виділенні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19360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40" grpId="0" animBg="1"/>
      <p:bldP spid="44" grpId="0" animBg="1"/>
      <p:bldP spid="47" grpId="0" animBg="1"/>
      <p:bldP spid="4" grpId="0" animBg="1"/>
      <p:bldP spid="5" grpId="0" animBg="1"/>
      <p:bldP spid="6" grpId="0" animBg="1"/>
      <p:bldP spid="7" grpId="0" animBg="1"/>
      <p:bldP spid="8" grpId="0" animBg="1"/>
      <p:bldP spid="13" grpId="0" animBg="1"/>
      <p:bldP spid="26" grpId="0" animBg="1"/>
      <p:bldP spid="29" grpId="0" animBg="1"/>
      <p:bldP spid="32" grpId="0" animBg="1"/>
      <p:bldP spid="33" grpId="0" animBg="1"/>
      <p:bldP spid="34" grpId="0" animBg="1"/>
      <p:bldP spid="5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4F1B6-6174-F431-7139-82596F13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Виділення пам</a:t>
            </a:r>
            <a:r>
              <a:rPr lang="en-US" dirty="0"/>
              <a:t>’</a:t>
            </a:r>
            <a:r>
              <a:rPr lang="uk-UA" dirty="0"/>
              <a:t>яті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D8277-289F-62C9-D112-AE9F64BFB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412060" cy="4351337"/>
          </a:xfrm>
        </p:spPr>
        <p:txBody>
          <a:bodyPr>
            <a:normAutofit/>
          </a:bodyPr>
          <a:lstStyle/>
          <a:p>
            <a:r>
              <a:rPr lang="uk-UA" dirty="0"/>
              <a:t>Тепер</a:t>
            </a:r>
            <a:r>
              <a:rPr lang="en-US" dirty="0"/>
              <a:t>,</a:t>
            </a:r>
            <a:r>
              <a:rPr lang="uk-UA" dirty="0"/>
              <a:t> ми можемо у такий спосіб творити виділення для кожного ресурс, але це якраз погана практика кодування</a:t>
            </a:r>
            <a:endParaRPr lang="en-US" dirty="0"/>
          </a:p>
          <a:p>
            <a:pPr lvl="1"/>
            <a:r>
              <a:rPr lang="uk-UA" dirty="0"/>
              <a:t>Всі ресурси будуть розкидані у пам</a:t>
            </a:r>
            <a:r>
              <a:rPr lang="en-US" dirty="0"/>
              <a:t>’</a:t>
            </a:r>
            <a:r>
              <a:rPr lang="uk-UA" dirty="0"/>
              <a:t>яті, отже будемо мати більше кеш-промахоми</a:t>
            </a:r>
          </a:p>
          <a:p>
            <a:pPr lvl="1"/>
            <a:r>
              <a:rPr lang="uk-UA" dirty="0"/>
              <a:t>Виділення пам</a:t>
            </a:r>
            <a:r>
              <a:rPr lang="en-US" dirty="0"/>
              <a:t>’</a:t>
            </a:r>
            <a:r>
              <a:rPr lang="uk-UA" dirty="0"/>
              <a:t>яті у </a:t>
            </a:r>
            <a:r>
              <a:rPr lang="en-US" dirty="0"/>
              <a:t>GPU </a:t>
            </a:r>
            <a:r>
              <a:rPr lang="uk-UA" dirty="0"/>
              <a:t>надто повільна операція</a:t>
            </a:r>
            <a:endParaRPr lang="en-US" dirty="0"/>
          </a:p>
          <a:p>
            <a:pPr lvl="1"/>
            <a:r>
              <a:rPr lang="en-US" dirty="0"/>
              <a:t>GPU </a:t>
            </a:r>
            <a:r>
              <a:rPr lang="uk-UA" dirty="0"/>
              <a:t>драйвер буде мусів пильнувати набагато більше виділення, що сповільнить код драйвера</a:t>
            </a:r>
          </a:p>
          <a:p>
            <a:pPr lvl="1"/>
            <a:r>
              <a:rPr lang="uk-UA" dirty="0"/>
              <a:t>Для більшості аплікаціях, складніше керувати виділеннями, коли кожен ресурс має своє виділення</a:t>
            </a:r>
            <a:endParaRPr lang="en-US" dirty="0"/>
          </a:p>
          <a:p>
            <a:r>
              <a:rPr lang="uk-UA" dirty="0"/>
              <a:t>Щоби виділяти раз для різних ресурсів, будемо використовувати </a:t>
            </a:r>
            <a:r>
              <a:rPr lang="uk-UA" b="1" dirty="0"/>
              <a:t>Лінійну арену</a:t>
            </a:r>
            <a:r>
              <a:rPr lang="en-US" b="1" dirty="0"/>
              <a:t> </a:t>
            </a:r>
            <a:r>
              <a:rPr lang="uk-UA" dirty="0"/>
              <a:t>для виділення пам</a:t>
            </a:r>
            <a:r>
              <a:rPr lang="en-US" dirty="0"/>
              <a:t>’</a:t>
            </a:r>
            <a:r>
              <a:rPr lang="uk-UA" dirty="0"/>
              <a:t>яті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1195DDF-166E-FD68-8948-76B942EB201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026443" y="4004468"/>
            <a:ext cx="45725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7EC0FCD-8F5C-68ED-2353-768DB31FD44B}"/>
              </a:ext>
            </a:extLst>
          </p:cNvPr>
          <p:cNvSpPr txBox="1"/>
          <p:nvPr/>
        </p:nvSpPr>
        <p:spPr>
          <a:xfrm>
            <a:off x="11599030" y="3819802"/>
            <a:ext cx="51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час</a:t>
            </a:r>
            <a:endParaRPr lang="en-US" dirty="0">
              <a:latin typeface="YouTube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620D18-A8BA-3812-975A-42FAF55E8137}"/>
              </a:ext>
            </a:extLst>
          </p:cNvPr>
          <p:cNvSpPr/>
          <p:nvPr/>
        </p:nvSpPr>
        <p:spPr>
          <a:xfrm>
            <a:off x="7018126" y="3429000"/>
            <a:ext cx="1329488" cy="39080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09AC2B-8E02-BD13-DADC-6368F4139C6A}"/>
              </a:ext>
            </a:extLst>
          </p:cNvPr>
          <p:cNvSpPr txBox="1"/>
          <p:nvPr/>
        </p:nvSpPr>
        <p:spPr>
          <a:xfrm>
            <a:off x="6401043" y="3429000"/>
            <a:ext cx="66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CPU: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C88B3-4375-D0DE-02C2-E79B5F9EE90C}"/>
              </a:ext>
            </a:extLst>
          </p:cNvPr>
          <p:cNvSpPr txBox="1"/>
          <p:nvPr/>
        </p:nvSpPr>
        <p:spPr>
          <a:xfrm>
            <a:off x="6819602" y="4301289"/>
            <a:ext cx="1991223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Нам бракує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ять для двох ресурсів, але ми тільки раз виділяємо для обидвох</a:t>
            </a:r>
            <a:endParaRPr lang="en-US" dirty="0">
              <a:latin typeface="YouTube San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3D0A12-8D59-74B5-DF8A-DAF639505142}"/>
              </a:ext>
            </a:extLst>
          </p:cNvPr>
          <p:cNvCxnSpPr>
            <a:cxnSpLocks/>
          </p:cNvCxnSpPr>
          <p:nvPr/>
        </p:nvCxnSpPr>
        <p:spPr>
          <a:xfrm flipV="1">
            <a:off x="8347614" y="3819802"/>
            <a:ext cx="0" cy="481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30AF8A-E332-EB10-26ED-0BD0F830EA53}"/>
              </a:ext>
            </a:extLst>
          </p:cNvPr>
          <p:cNvSpPr txBox="1"/>
          <p:nvPr/>
        </p:nvSpPr>
        <p:spPr>
          <a:xfrm>
            <a:off x="6401042" y="2203048"/>
            <a:ext cx="66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GPU: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7CC576-C612-C49F-51A6-2D2B81C562D8}"/>
              </a:ext>
            </a:extLst>
          </p:cNvPr>
          <p:cNvSpPr/>
          <p:nvPr/>
        </p:nvSpPr>
        <p:spPr>
          <a:xfrm>
            <a:off x="8347614" y="2208706"/>
            <a:ext cx="338200" cy="39080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B7105B-4F71-BECE-B24A-0E905FCD44E6}"/>
              </a:ext>
            </a:extLst>
          </p:cNvPr>
          <p:cNvCxnSpPr>
            <a:cxnSpLocks/>
          </p:cNvCxnSpPr>
          <p:nvPr/>
        </p:nvCxnSpPr>
        <p:spPr>
          <a:xfrm flipV="1">
            <a:off x="8347614" y="2599025"/>
            <a:ext cx="330916" cy="829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CECB1E-E255-57D4-0188-2E6595260DE8}"/>
              </a:ext>
            </a:extLst>
          </p:cNvPr>
          <p:cNvCxnSpPr>
            <a:cxnSpLocks/>
          </p:cNvCxnSpPr>
          <p:nvPr/>
        </p:nvCxnSpPr>
        <p:spPr>
          <a:xfrm>
            <a:off x="8914325" y="2599025"/>
            <a:ext cx="333754" cy="819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AA5F809-BE82-5CD4-994D-674D70FE0B94}"/>
              </a:ext>
            </a:extLst>
          </p:cNvPr>
          <p:cNvSpPr/>
          <p:nvPr/>
        </p:nvSpPr>
        <p:spPr>
          <a:xfrm>
            <a:off x="8678530" y="2208706"/>
            <a:ext cx="237927" cy="39080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CD7448C-1276-DBF4-4409-A049B2B5309B}"/>
              </a:ext>
            </a:extLst>
          </p:cNvPr>
          <p:cNvSpPr/>
          <p:nvPr/>
        </p:nvSpPr>
        <p:spPr>
          <a:xfrm>
            <a:off x="8913888" y="2208223"/>
            <a:ext cx="338200" cy="39080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7450DA-7AED-C70B-8DD4-919896016735}"/>
              </a:ext>
            </a:extLst>
          </p:cNvPr>
          <p:cNvSpPr/>
          <p:nvPr/>
        </p:nvSpPr>
        <p:spPr>
          <a:xfrm>
            <a:off x="9258203" y="3421643"/>
            <a:ext cx="1288696" cy="39080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EB953926-2277-C147-F55E-8CA3E22B0906}"/>
              </a:ext>
            </a:extLst>
          </p:cNvPr>
          <p:cNvSpPr/>
          <p:nvPr/>
        </p:nvSpPr>
        <p:spPr>
          <a:xfrm rot="16200000">
            <a:off x="8460445" y="1893358"/>
            <a:ext cx="111831" cy="337493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7EFEC4A5-AB43-BF5F-6016-D983AECF521F}"/>
              </a:ext>
            </a:extLst>
          </p:cNvPr>
          <p:cNvSpPr/>
          <p:nvPr/>
        </p:nvSpPr>
        <p:spPr>
          <a:xfrm rot="16200000">
            <a:off x="9023106" y="1893357"/>
            <a:ext cx="111831" cy="337493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65EA8E-173F-E9FC-DA2F-916943A1AF4F}"/>
              </a:ext>
            </a:extLst>
          </p:cNvPr>
          <p:cNvSpPr txBox="1"/>
          <p:nvPr/>
        </p:nvSpPr>
        <p:spPr>
          <a:xfrm>
            <a:off x="7782269" y="1152944"/>
            <a:ext cx="2131403" cy="646331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Надто менше часу марнуємо у </a:t>
            </a:r>
            <a:r>
              <a:rPr lang="en-US" dirty="0">
                <a:latin typeface="YouTube Sans"/>
              </a:rPr>
              <a:t>PCIe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2E6878-B451-C420-62C5-83CBE7C7C509}"/>
              </a:ext>
            </a:extLst>
          </p:cNvPr>
          <p:cNvCxnSpPr>
            <a:stCxn id="35" idx="1"/>
          </p:cNvCxnSpPr>
          <p:nvPr/>
        </p:nvCxnSpPr>
        <p:spPr>
          <a:xfrm flipH="1" flipV="1">
            <a:off x="8516360" y="1799275"/>
            <a:ext cx="1" cy="206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0D25F8-6337-0EEF-A7DA-56DF084A4B2B}"/>
              </a:ext>
            </a:extLst>
          </p:cNvPr>
          <p:cNvCxnSpPr>
            <a:cxnSpLocks/>
          </p:cNvCxnSpPr>
          <p:nvPr/>
        </p:nvCxnSpPr>
        <p:spPr>
          <a:xfrm flipH="1" flipV="1">
            <a:off x="9085599" y="1812475"/>
            <a:ext cx="1" cy="19371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9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24" grpId="0" animBg="1"/>
      <p:bldP spid="29" grpId="0" animBg="1"/>
      <p:bldP spid="32" grpId="0" animBg="1"/>
      <p:bldP spid="35" grpId="0" animBg="1"/>
      <p:bldP spid="36" grpId="0" animBg="1"/>
      <p:bldP spid="39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64245</TotalTime>
  <Words>2024</Words>
  <Application>Microsoft Office PowerPoint</Application>
  <PresentationFormat>Widescreen</PresentationFormat>
  <Paragraphs>363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Century Schoolbook</vt:lpstr>
      <vt:lpstr>Consolas</vt:lpstr>
      <vt:lpstr>Wingdings 2</vt:lpstr>
      <vt:lpstr>YouTube Sans</vt:lpstr>
      <vt:lpstr>View</vt:lpstr>
      <vt:lpstr>Копіювання міх процесорами</vt:lpstr>
      <vt:lpstr>Вміст</vt:lpstr>
      <vt:lpstr>Creating Depth Buffer</vt:lpstr>
      <vt:lpstr>Виділення пам’яті</vt:lpstr>
      <vt:lpstr>Виділення пам’яті</vt:lpstr>
      <vt:lpstr>Виділення пам’яті</vt:lpstr>
      <vt:lpstr>Виділення пам’яті</vt:lpstr>
      <vt:lpstr>Виділення пам’яті</vt:lpstr>
      <vt:lpstr>Виділення пам’яті</vt:lpstr>
      <vt:lpstr>Виділення пам’яті</vt:lpstr>
      <vt:lpstr>Виділення пам’яті</vt:lpstr>
      <vt:lpstr>Queue Live Coding</vt:lpstr>
      <vt:lpstr>Вирівнювання Пам’яті</vt:lpstr>
      <vt:lpstr>Вирівнювання Пам’яті</vt:lpstr>
      <vt:lpstr>Вирівнювання Пам’яті</vt:lpstr>
      <vt:lpstr>Вирівнювання Пам’яті</vt:lpstr>
      <vt:lpstr>Queue Live Coding</vt:lpstr>
      <vt:lpstr>Дескрипторна купа</vt:lpstr>
      <vt:lpstr>Queue Live Coding</vt:lpstr>
      <vt:lpstr>Копіювання дані</vt:lpstr>
      <vt:lpstr>Копіювання дані</vt:lpstr>
      <vt:lpstr>Копіювання дані</vt:lpstr>
      <vt:lpstr>Копіювання дані</vt:lpstr>
      <vt:lpstr>Копіювання дані</vt:lpstr>
      <vt:lpstr>Копіювання дані</vt:lpstr>
      <vt:lpstr>Queue Live Coding</vt:lpstr>
      <vt:lpstr>Копіювання текстур</vt:lpstr>
      <vt:lpstr>Queue Live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Rasterization</dc:title>
  <dc:creator>Szlachtycz, Ihor</dc:creator>
  <cp:lastModifiedBy>Mike Smith</cp:lastModifiedBy>
  <cp:revision>91</cp:revision>
  <dcterms:created xsi:type="dcterms:W3CDTF">2022-06-14T01:17:22Z</dcterms:created>
  <dcterms:modified xsi:type="dcterms:W3CDTF">2023-10-05T13:30:44Z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2022-06-14T01:17:30Z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97fa61d7-6a96-46c5-9141-9f5f080051d6</vt:lpwstr>
  </property>
  <property fmtid="{D5CDD505-2E9C-101B-9397-08002B2CF9AE}" pid="10" name="MSIP_Label_64e4cbe8-b4f6-45dc-bcba-6123dfd2d8bf_ContentBits">
    <vt:lpwstr>0</vt:lpwstr>
  </property>
</Properties>
</file>